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Montserrat Light" charset="1" panose="00000400000000000000"/>
      <p:regular r:id="rId12"/>
    </p:embeddedFont>
    <p:embeddedFont>
      <p:font typeface="Montserrat Light Bold" charset="1" panose="00000800000000000000"/>
      <p:regular r:id="rId13"/>
    </p:embeddedFont>
    <p:embeddedFont>
      <p:font typeface="Montserrat Light Italics" charset="1" panose="00000400000000000000"/>
      <p:regular r:id="rId14"/>
    </p:embeddedFont>
    <p:embeddedFont>
      <p:font typeface="Montserrat Light Bold Italics" charset="1" panose="00000800000000000000"/>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alphaModFix amt="70000"/>
          </a:blip>
          <a:srcRect l="9133" t="44477" r="25041" b="0"/>
          <a:stretch>
            <a:fillRect/>
          </a:stretch>
        </a:blipFill>
      </p:bgPr>
    </p:bg>
    <p:spTree>
      <p:nvGrpSpPr>
        <p:cNvPr id="1" name=""/>
        <p:cNvGrpSpPr/>
        <p:nvPr/>
      </p:nvGrpSpPr>
      <p:grpSpPr>
        <a:xfrm>
          <a:off x="0" y="0"/>
          <a:ext cx="0" cy="0"/>
          <a:chOff x="0" y="0"/>
          <a:chExt cx="0" cy="0"/>
        </a:xfrm>
      </p:grpSpPr>
      <p:sp>
        <p:nvSpPr>
          <p:cNvPr name="AutoShape 2" id="2"/>
          <p:cNvSpPr/>
          <p:nvPr/>
        </p:nvSpPr>
        <p:spPr>
          <a:xfrm rot="0">
            <a:off x="1028700" y="4709160"/>
            <a:ext cx="16230600" cy="13135753"/>
          </a:xfrm>
          <a:prstGeom prst="rect">
            <a:avLst/>
          </a:prstGeom>
          <a:solidFill>
            <a:srgbClr val="FBCC4B"/>
          </a:solidFill>
        </p:spPr>
      </p:sp>
      <p:pic>
        <p:nvPicPr>
          <p:cNvPr name="Picture 3" id="3"/>
          <p:cNvPicPr>
            <a:picLocks noChangeAspect="true"/>
          </p:cNvPicPr>
          <p:nvPr/>
        </p:nvPicPr>
        <p:blipFill>
          <a:blip r:embed="rId3"/>
          <a:srcRect l="0" t="0" r="0" b="0"/>
          <a:stretch>
            <a:fillRect/>
          </a:stretch>
        </p:blipFill>
        <p:spPr>
          <a:xfrm flipH="false" flipV="false" rot="0">
            <a:off x="4499968" y="5143500"/>
            <a:ext cx="9288063" cy="1811172"/>
          </a:xfrm>
          <a:prstGeom prst="rect">
            <a:avLst/>
          </a:prstGeom>
        </p:spPr>
      </p:pic>
      <p:sp>
        <p:nvSpPr>
          <p:cNvPr name="TextBox 4" id="4"/>
          <p:cNvSpPr txBox="true"/>
          <p:nvPr/>
        </p:nvSpPr>
        <p:spPr>
          <a:xfrm rot="0">
            <a:off x="2513610" y="7267108"/>
            <a:ext cx="13260781" cy="2266950"/>
          </a:xfrm>
          <a:prstGeom prst="rect">
            <a:avLst/>
          </a:prstGeom>
        </p:spPr>
        <p:txBody>
          <a:bodyPr anchor="t" rtlCol="false" tIns="0" lIns="0" bIns="0" rIns="0">
            <a:spAutoFit/>
          </a:bodyPr>
          <a:lstStyle/>
          <a:p>
            <a:pPr algn="ctr">
              <a:lnSpc>
                <a:spcPts val="4500"/>
              </a:lnSpc>
            </a:pPr>
            <a:r>
              <a:rPr lang="en-US" sz="3000" spc="30">
                <a:solidFill>
                  <a:srgbClr val="342D47"/>
                </a:solidFill>
                <a:latin typeface="Montserrat Light"/>
              </a:rPr>
              <a:t>Mobile General </a:t>
            </a:r>
            <a:r>
              <a:rPr lang="en-US" sz="3000" spc="30">
                <a:solidFill>
                  <a:srgbClr val="342D47"/>
                </a:solidFill>
                <a:latin typeface="Montserrat Light"/>
              </a:rPr>
              <a:t>Counsel PLLC offers relevant, engaging, and effective consulting services and workshops designed to help companies communicate better and overcome barriers related to diversity, inclusion, and gender/sexual harassment issues.</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09406" y="2725380"/>
            <a:ext cx="16269188" cy="2383917"/>
          </a:xfrm>
          <a:prstGeom prst="rect">
            <a:avLst/>
          </a:prstGeom>
        </p:spPr>
        <p:txBody>
          <a:bodyPr anchor="t" rtlCol="false" tIns="0" lIns="0" bIns="0" rIns="0">
            <a:spAutoFit/>
          </a:bodyPr>
          <a:lstStyle/>
          <a:p>
            <a:pPr algn="ctr">
              <a:lnSpc>
                <a:spcPts val="6143"/>
              </a:lnSpc>
            </a:pPr>
            <a:r>
              <a:rPr lang="en-US" sz="6400">
                <a:solidFill>
                  <a:srgbClr val="FBCC4B"/>
                </a:solidFill>
                <a:latin typeface="Montserrat Classic"/>
              </a:rPr>
              <a:t>UNDERCOVER BOSS </a:t>
            </a:r>
          </a:p>
          <a:p>
            <a:pPr algn="ctr">
              <a:lnSpc>
                <a:spcPts val="6143"/>
              </a:lnSpc>
            </a:pPr>
            <a:r>
              <a:rPr lang="en-US" sz="6400">
                <a:solidFill>
                  <a:srgbClr val="000000"/>
                </a:solidFill>
                <a:latin typeface="Montserrat Classic"/>
              </a:rPr>
              <a:t>HOW “COVERING” RU</a:t>
            </a:r>
            <a:r>
              <a:rPr lang="en-US" sz="6400">
                <a:solidFill>
                  <a:srgbClr val="000000"/>
                </a:solidFill>
                <a:latin typeface="Arimo"/>
              </a:rPr>
              <a:t>IN</a:t>
            </a:r>
            <a:r>
              <a:rPr lang="en-US" sz="6400">
                <a:solidFill>
                  <a:srgbClr val="000000"/>
                </a:solidFill>
                <a:latin typeface="Montserrat Classic"/>
              </a:rPr>
              <a:t>S</a:t>
            </a:r>
          </a:p>
          <a:p>
            <a:pPr algn="ctr">
              <a:lnSpc>
                <a:spcPts val="6144"/>
              </a:lnSpc>
            </a:pPr>
            <a:r>
              <a:rPr lang="en-US" sz="6400">
                <a:solidFill>
                  <a:srgbClr val="000000"/>
                </a:solidFill>
                <a:latin typeface="Montserrat Classic"/>
              </a:rPr>
              <a:t>YOUR COMPANY’S CULTURE</a:t>
            </a:r>
          </a:p>
        </p:txBody>
      </p:sp>
      <p:sp>
        <p:nvSpPr>
          <p:cNvPr name="TextBox 3" id="3"/>
          <p:cNvSpPr txBox="true"/>
          <p:nvPr/>
        </p:nvSpPr>
        <p:spPr>
          <a:xfrm rot="0">
            <a:off x="1736299" y="5473105"/>
            <a:ext cx="14853990" cy="2231390"/>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More than 61% of all employees “cover”, a</a:t>
            </a:r>
            <a:r>
              <a:rPr lang="en-US" sz="3200">
                <a:solidFill>
                  <a:srgbClr val="000000"/>
                </a:solidFill>
                <a:latin typeface="Montserrat Light"/>
              </a:rPr>
              <a:t>nd are not comfortable showing their true selves. The effect of these are stifled creativity, a fear of making mistakes, and a reluctance to offer ideas/speak up. People truly comfortable at work are more engaged employees.</a:t>
            </a:r>
          </a:p>
        </p:txBody>
      </p:sp>
      <p:grpSp>
        <p:nvGrpSpPr>
          <p:cNvPr name="Group 4" id="4"/>
          <p:cNvGrpSpPr/>
          <p:nvPr/>
        </p:nvGrpSpPr>
        <p:grpSpPr>
          <a:xfrm rot="-10800000">
            <a:off x="4821924" y="4986742"/>
            <a:ext cx="8682739" cy="572088"/>
            <a:chOff x="0" y="0"/>
            <a:chExt cx="8673815" cy="571500"/>
          </a:xfrm>
        </p:grpSpPr>
        <p:sp>
          <p:nvSpPr>
            <p:cNvPr name="Freeform 5" id="5"/>
            <p:cNvSpPr/>
            <p:nvPr/>
          </p:nvSpPr>
          <p:spPr>
            <a:xfrm>
              <a:off x="0" y="255270"/>
              <a:ext cx="8673815" cy="69850"/>
            </a:xfrm>
            <a:custGeom>
              <a:avLst/>
              <a:gdLst/>
              <a:ahLst/>
              <a:cxnLst/>
              <a:rect r="r" b="b" t="t" l="l"/>
              <a:pathLst>
                <a:path h="69850" w="8673815">
                  <a:moveTo>
                    <a:pt x="8382985" y="0"/>
                  </a:moveTo>
                  <a:lnTo>
                    <a:pt x="0" y="0"/>
                  </a:lnTo>
                  <a:lnTo>
                    <a:pt x="0" y="69850"/>
                  </a:lnTo>
                  <a:lnTo>
                    <a:pt x="8673815" y="69850"/>
                  </a:lnTo>
                  <a:lnTo>
                    <a:pt x="8673815" y="0"/>
                  </a:lnTo>
                  <a:close/>
                </a:path>
              </a:pathLst>
            </a:custGeom>
            <a:solidFill>
              <a:srgbClr val="000000"/>
            </a:solidFill>
          </p:spPr>
        </p:sp>
      </p:grpSp>
      <p:grpSp>
        <p:nvGrpSpPr>
          <p:cNvPr name="Group 6" id="6"/>
          <p:cNvGrpSpPr/>
          <p:nvPr/>
        </p:nvGrpSpPr>
        <p:grpSpPr>
          <a:xfrm rot="0">
            <a:off x="883996" y="688665"/>
            <a:ext cx="16520009" cy="8909669"/>
            <a:chOff x="0" y="0"/>
            <a:chExt cx="5293605" cy="2854978"/>
          </a:xfrm>
        </p:grpSpPr>
        <p:sp>
          <p:nvSpPr>
            <p:cNvPr name="Freeform 7" id="7"/>
            <p:cNvSpPr/>
            <p:nvPr/>
          </p:nvSpPr>
          <p:spPr>
            <a:xfrm>
              <a:off x="0" y="0"/>
              <a:ext cx="5293605" cy="2854978"/>
            </a:xfrm>
            <a:custGeom>
              <a:avLst/>
              <a:gdLst/>
              <a:ahLst/>
              <a:cxnLst/>
              <a:rect r="r" b="b" t="t" l="l"/>
              <a:pathLst>
                <a:path h="2854978" w="5293605">
                  <a:moveTo>
                    <a:pt x="0" y="0"/>
                  </a:moveTo>
                  <a:lnTo>
                    <a:pt x="0" y="2854978"/>
                  </a:lnTo>
                  <a:lnTo>
                    <a:pt x="5293605" y="2854978"/>
                  </a:lnTo>
                  <a:lnTo>
                    <a:pt x="5293605" y="0"/>
                  </a:lnTo>
                  <a:lnTo>
                    <a:pt x="0" y="0"/>
                  </a:lnTo>
                  <a:close/>
                  <a:moveTo>
                    <a:pt x="5232645" y="2794018"/>
                  </a:moveTo>
                  <a:lnTo>
                    <a:pt x="59690" y="2794018"/>
                  </a:lnTo>
                  <a:lnTo>
                    <a:pt x="59690" y="59690"/>
                  </a:lnTo>
                  <a:lnTo>
                    <a:pt x="5232645" y="59690"/>
                  </a:lnTo>
                  <a:lnTo>
                    <a:pt x="5232645" y="2794018"/>
                  </a:lnTo>
                  <a:close/>
                </a:path>
              </a:pathLst>
            </a:custGeom>
            <a:solidFill>
              <a:srgbClr val="545454"/>
            </a:solid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309275" y="656545"/>
            <a:ext cx="7558391" cy="8970093"/>
          </a:xfrm>
          <a:prstGeom prst="rect">
            <a:avLst/>
          </a:prstGeom>
          <a:solidFill>
            <a:srgbClr val="D9D9D9"/>
          </a:solidFill>
        </p:spPr>
      </p:sp>
      <p:pic>
        <p:nvPicPr>
          <p:cNvPr name="Picture 3" id="3"/>
          <p:cNvPicPr>
            <a:picLocks noChangeAspect="true"/>
          </p:cNvPicPr>
          <p:nvPr/>
        </p:nvPicPr>
        <p:blipFill>
          <a:blip r:embed="rId2"/>
          <a:srcRect l="0" t="8851" r="65173" b="0"/>
          <a:stretch>
            <a:fillRect/>
          </a:stretch>
        </p:blipFill>
        <p:spPr>
          <a:xfrm flipH="false" flipV="false" rot="0">
            <a:off x="-509122" y="2631091"/>
            <a:ext cx="4386466" cy="7655909"/>
          </a:xfrm>
          <a:prstGeom prst="rect">
            <a:avLst/>
          </a:prstGeom>
        </p:spPr>
      </p:pic>
      <p:sp>
        <p:nvSpPr>
          <p:cNvPr name="TextBox 4" id="4"/>
          <p:cNvSpPr txBox="true"/>
          <p:nvPr/>
        </p:nvSpPr>
        <p:spPr>
          <a:xfrm rot="0">
            <a:off x="3344969" y="1117673"/>
            <a:ext cx="5799031" cy="940602"/>
          </a:xfrm>
          <a:prstGeom prst="rect">
            <a:avLst/>
          </a:prstGeom>
        </p:spPr>
        <p:txBody>
          <a:bodyPr anchor="t" rtlCol="false" tIns="0" lIns="0" bIns="0" rIns="0">
            <a:spAutoFit/>
          </a:bodyPr>
          <a:lstStyle/>
          <a:p>
            <a:pPr algn="ctr">
              <a:lnSpc>
                <a:spcPts val="6912"/>
              </a:lnSpc>
            </a:pPr>
            <a:r>
              <a:rPr lang="en-US" sz="7200">
                <a:solidFill>
                  <a:srgbClr val="FBCC4B"/>
                </a:solidFill>
                <a:latin typeface="Montserrat Classic Bold"/>
              </a:rPr>
              <a:t>EXAMPLES</a:t>
            </a:r>
          </a:p>
        </p:txBody>
      </p:sp>
      <p:sp>
        <p:nvSpPr>
          <p:cNvPr name="TextBox 5" id="5"/>
          <p:cNvSpPr txBox="true"/>
          <p:nvPr/>
        </p:nvSpPr>
        <p:spPr>
          <a:xfrm rot="0">
            <a:off x="4748972" y="2318616"/>
            <a:ext cx="5856010" cy="6178550"/>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The pregnant</a:t>
            </a:r>
            <a:r>
              <a:rPr lang="en-US" sz="3200">
                <a:solidFill>
                  <a:srgbClr val="000000"/>
                </a:solidFill>
                <a:latin typeface="Montserrat Light"/>
              </a:rPr>
              <a:t> woman dressing to “hide” it from her managers.</a:t>
            </a:r>
          </a:p>
          <a:p>
            <a:pPr algn="ctr">
              <a:lnSpc>
                <a:spcPts val="4480"/>
              </a:lnSpc>
            </a:pPr>
            <a:r>
              <a:rPr lang="en-US" sz="3200">
                <a:solidFill>
                  <a:srgbClr val="000000"/>
                </a:solidFill>
                <a:latin typeface="Montserrat Light"/>
              </a:rPr>
              <a:t>The newly promoted assistant manager suddenly covering a tattoo or removing a piercing.</a:t>
            </a:r>
          </a:p>
          <a:p>
            <a:pPr algn="ctr">
              <a:lnSpc>
                <a:spcPts val="4480"/>
              </a:lnSpc>
            </a:pPr>
            <a:r>
              <a:rPr lang="en-US" sz="3200">
                <a:solidFill>
                  <a:srgbClr val="000000"/>
                </a:solidFill>
                <a:latin typeface="Montserrat Light"/>
              </a:rPr>
              <a:t>The executive not truly participating in Casual Friday, which makes others silently uneasy.</a:t>
            </a:r>
          </a:p>
        </p:txBody>
      </p:sp>
      <p:sp>
        <p:nvSpPr>
          <p:cNvPr name="TextBox 6" id="6"/>
          <p:cNvSpPr txBox="true"/>
          <p:nvPr/>
        </p:nvSpPr>
        <p:spPr>
          <a:xfrm rot="0">
            <a:off x="11748668" y="1315379"/>
            <a:ext cx="2805601" cy="468991"/>
          </a:xfrm>
          <a:prstGeom prst="rect">
            <a:avLst/>
          </a:prstGeom>
        </p:spPr>
        <p:txBody>
          <a:bodyPr anchor="t" rtlCol="false" tIns="0" lIns="0" bIns="0" rIns="0">
            <a:spAutoFit/>
          </a:bodyPr>
          <a:lstStyle/>
          <a:p>
            <a:pPr algn="ctr">
              <a:lnSpc>
                <a:spcPts val="3456"/>
              </a:lnSpc>
            </a:pPr>
            <a:r>
              <a:rPr lang="en-US" sz="3600">
                <a:solidFill>
                  <a:srgbClr val="000000"/>
                </a:solidFill>
                <a:latin typeface="Montserrat Classic Bold"/>
              </a:rPr>
              <a:t>INCLUDES:</a:t>
            </a:r>
          </a:p>
        </p:txBody>
      </p:sp>
      <p:sp>
        <p:nvSpPr>
          <p:cNvPr name="TextBox 7" id="7"/>
          <p:cNvSpPr txBox="true"/>
          <p:nvPr/>
        </p:nvSpPr>
        <p:spPr>
          <a:xfrm rot="0">
            <a:off x="11849238" y="2119258"/>
            <a:ext cx="5410062" cy="6941789"/>
          </a:xfrm>
          <a:prstGeom prst="rect">
            <a:avLst/>
          </a:prstGeom>
        </p:spPr>
        <p:txBody>
          <a:bodyPr anchor="t" rtlCol="false" tIns="0" lIns="0" bIns="0" rIns="0">
            <a:spAutoFit/>
          </a:bodyPr>
          <a:lstStyle/>
          <a:p>
            <a:pPr algn="just" marL="604520" indent="-302260" lvl="1">
              <a:lnSpc>
                <a:spcPts val="3919"/>
              </a:lnSpc>
              <a:buFont typeface="Arial"/>
              <a:buChar char="•"/>
            </a:pPr>
            <a:r>
              <a:rPr lang="en-US" sz="2800">
                <a:solidFill>
                  <a:srgbClr val="000000"/>
                </a:solidFill>
                <a:latin typeface="Montserrat Light"/>
              </a:rPr>
              <a:t>The definition of covering (nobody is true to themselves).</a:t>
            </a:r>
          </a:p>
          <a:p>
            <a:pPr algn="just" marL="604520" indent="-302260" lvl="1">
              <a:lnSpc>
                <a:spcPts val="3919"/>
              </a:lnSpc>
              <a:buFont typeface="Arial"/>
              <a:buChar char="•"/>
            </a:pPr>
            <a:r>
              <a:rPr lang="en-US" sz="2800">
                <a:solidFill>
                  <a:srgbClr val="000000"/>
                </a:solidFill>
                <a:latin typeface="Montserrat Light"/>
              </a:rPr>
              <a:t>How to create an environment that does not require covering.</a:t>
            </a:r>
          </a:p>
          <a:p>
            <a:pPr algn="just" marL="604520" indent="-302260" lvl="1">
              <a:lnSpc>
                <a:spcPts val="3919"/>
              </a:lnSpc>
              <a:buFont typeface="Arial"/>
              <a:buChar char="•"/>
            </a:pPr>
            <a:r>
              <a:rPr lang="en-US" sz="2800">
                <a:solidFill>
                  <a:srgbClr val="000000"/>
                </a:solidFill>
                <a:latin typeface="Montserrat Light"/>
              </a:rPr>
              <a:t>Ways to identify whether covering is happening on your team.</a:t>
            </a:r>
          </a:p>
          <a:p>
            <a:pPr algn="just" marL="604520" indent="-302260" lvl="1">
              <a:lnSpc>
                <a:spcPts val="3919"/>
              </a:lnSpc>
              <a:buFont typeface="Arial"/>
              <a:buChar char="•"/>
            </a:pPr>
            <a:r>
              <a:rPr lang="en-US" sz="2800">
                <a:solidFill>
                  <a:srgbClr val="000000"/>
                </a:solidFill>
                <a:latin typeface="Montserrat Light"/>
              </a:rPr>
              <a:t>Actionable steps you can implement to enhance the company’s culture and reduce covering amongst team members.</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05943" y="961096"/>
            <a:ext cx="16269188" cy="2383917"/>
          </a:xfrm>
          <a:prstGeom prst="rect">
            <a:avLst/>
          </a:prstGeom>
        </p:spPr>
        <p:txBody>
          <a:bodyPr anchor="t" rtlCol="false" tIns="0" lIns="0" bIns="0" rIns="0">
            <a:spAutoFit/>
          </a:bodyPr>
          <a:lstStyle/>
          <a:p>
            <a:pPr algn="ctr">
              <a:lnSpc>
                <a:spcPts val="6144"/>
              </a:lnSpc>
            </a:pPr>
            <a:r>
              <a:rPr lang="en-US" sz="6400">
                <a:solidFill>
                  <a:srgbClr val="FBCC4B"/>
                </a:solidFill>
                <a:latin typeface="Montserrat Classic"/>
              </a:rPr>
              <a:t>L.O.V.E. </a:t>
            </a:r>
            <a:r>
              <a:rPr lang="en-US" sz="6400">
                <a:solidFill>
                  <a:srgbClr val="000000"/>
                </a:solidFill>
                <a:latin typeface="Montserrat Classic"/>
              </a:rPr>
              <a:t>HOW TO MORE</a:t>
            </a:r>
          </a:p>
          <a:p>
            <a:pPr algn="ctr">
              <a:lnSpc>
                <a:spcPts val="6143"/>
              </a:lnSpc>
            </a:pPr>
            <a:r>
              <a:rPr lang="en-US" sz="6400">
                <a:solidFill>
                  <a:srgbClr val="000000"/>
                </a:solidFill>
                <a:latin typeface="Montserrat Classic"/>
              </a:rPr>
              <a:t>EFFECT</a:t>
            </a:r>
            <a:r>
              <a:rPr lang="en-US" sz="6400">
                <a:solidFill>
                  <a:srgbClr val="000000"/>
                </a:solidFill>
                <a:latin typeface="Arimo"/>
              </a:rPr>
              <a:t>IVELY</a:t>
            </a:r>
            <a:r>
              <a:rPr lang="en-US" sz="6400">
                <a:solidFill>
                  <a:srgbClr val="000000"/>
                </a:solidFill>
                <a:latin typeface="Montserrat Classic"/>
              </a:rPr>
              <a:t> HANDLE SEXUAL</a:t>
            </a:r>
          </a:p>
          <a:p>
            <a:pPr algn="ctr">
              <a:lnSpc>
                <a:spcPts val="6144"/>
              </a:lnSpc>
            </a:pPr>
            <a:r>
              <a:rPr lang="en-US" sz="6400">
                <a:solidFill>
                  <a:srgbClr val="000000"/>
                </a:solidFill>
                <a:latin typeface="Montserrat Classic"/>
              </a:rPr>
              <a:t>HARASSMENT</a:t>
            </a:r>
          </a:p>
        </p:txBody>
      </p:sp>
      <p:sp>
        <p:nvSpPr>
          <p:cNvPr name="TextBox 3" id="3"/>
          <p:cNvSpPr txBox="true"/>
          <p:nvPr/>
        </p:nvSpPr>
        <p:spPr>
          <a:xfrm rot="0">
            <a:off x="1513542" y="4207510"/>
            <a:ext cx="14117313" cy="5050790"/>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The first thought companies often have regarding Sexual Harassment is “damage control”. This has tur</a:t>
            </a:r>
            <a:r>
              <a:rPr lang="en-US" sz="3200">
                <a:solidFill>
                  <a:srgbClr val="000000"/>
                </a:solidFill>
                <a:latin typeface="Montserrat Light"/>
              </a:rPr>
              <a:t>ned harassment into a P&amp;L issue, and not a human one. </a:t>
            </a:r>
          </a:p>
          <a:p>
            <a:pPr algn="ctr">
              <a:lnSpc>
                <a:spcPts val="4480"/>
              </a:lnSpc>
            </a:pPr>
          </a:p>
          <a:p>
            <a:pPr algn="ctr">
              <a:lnSpc>
                <a:spcPts val="4480"/>
              </a:lnSpc>
            </a:pPr>
            <a:r>
              <a:rPr lang="en-US" sz="3200">
                <a:solidFill>
                  <a:srgbClr val="000000"/>
                </a:solidFill>
                <a:latin typeface="Montserrat Light"/>
              </a:rPr>
              <a:t>Then it’s paperwork, empathy-less interviews, and (even worse) more harassment, both intentional and unintentional. One study found that 75% of workplace harassment victims experienced some form of retaliation. This keeps both initial victims and others from coming forward. Sexual harassment reporting must be handled correctly.</a:t>
            </a:r>
          </a:p>
        </p:txBody>
      </p:sp>
      <p:sp>
        <p:nvSpPr>
          <p:cNvPr name="AutoShape 4" id="4"/>
          <p:cNvSpPr/>
          <p:nvPr/>
        </p:nvSpPr>
        <p:spPr>
          <a:xfrm rot="0">
            <a:off x="16316799" y="1028700"/>
            <a:ext cx="1971201" cy="8229600"/>
          </a:xfrm>
          <a:prstGeom prst="rect">
            <a:avLst/>
          </a:prstGeom>
          <a:solidFill>
            <a:srgbClr val="FBCC4B"/>
          </a:solidFill>
        </p:spPr>
      </p:sp>
      <p:grpSp>
        <p:nvGrpSpPr>
          <p:cNvPr name="Group 5" id="5"/>
          <p:cNvGrpSpPr/>
          <p:nvPr/>
        </p:nvGrpSpPr>
        <p:grpSpPr>
          <a:xfrm rot="-10800000">
            <a:off x="4599167" y="3498551"/>
            <a:ext cx="8682739" cy="572088"/>
            <a:chOff x="0" y="0"/>
            <a:chExt cx="8673815" cy="571500"/>
          </a:xfrm>
        </p:grpSpPr>
        <p:sp>
          <p:nvSpPr>
            <p:cNvPr name="Freeform 6" id="6"/>
            <p:cNvSpPr/>
            <p:nvPr/>
          </p:nvSpPr>
          <p:spPr>
            <a:xfrm>
              <a:off x="0" y="255270"/>
              <a:ext cx="8673815" cy="69850"/>
            </a:xfrm>
            <a:custGeom>
              <a:avLst/>
              <a:gdLst/>
              <a:ahLst/>
              <a:cxnLst/>
              <a:rect r="r" b="b" t="t" l="l"/>
              <a:pathLst>
                <a:path h="69850" w="8673815">
                  <a:moveTo>
                    <a:pt x="8382985" y="0"/>
                  </a:moveTo>
                  <a:lnTo>
                    <a:pt x="0" y="0"/>
                  </a:lnTo>
                  <a:lnTo>
                    <a:pt x="0" y="69850"/>
                  </a:lnTo>
                  <a:lnTo>
                    <a:pt x="8673815" y="69850"/>
                  </a:lnTo>
                  <a:lnTo>
                    <a:pt x="8673815" y="0"/>
                  </a:lnTo>
                  <a:close/>
                </a:path>
              </a:pathLst>
            </a:custGeom>
            <a:solidFill>
              <a:srgbClr val="000000"/>
            </a:solid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20672" y="1280518"/>
            <a:ext cx="14325222" cy="7725964"/>
            <a:chOff x="0" y="0"/>
            <a:chExt cx="5293605" cy="2854978"/>
          </a:xfrm>
        </p:grpSpPr>
        <p:sp>
          <p:nvSpPr>
            <p:cNvPr name="Freeform 3" id="3"/>
            <p:cNvSpPr/>
            <p:nvPr/>
          </p:nvSpPr>
          <p:spPr>
            <a:xfrm>
              <a:off x="0" y="0"/>
              <a:ext cx="5293605" cy="2854978"/>
            </a:xfrm>
            <a:custGeom>
              <a:avLst/>
              <a:gdLst/>
              <a:ahLst/>
              <a:cxnLst/>
              <a:rect r="r" b="b" t="t" l="l"/>
              <a:pathLst>
                <a:path h="2854978" w="5293605">
                  <a:moveTo>
                    <a:pt x="0" y="0"/>
                  </a:moveTo>
                  <a:lnTo>
                    <a:pt x="0" y="2854978"/>
                  </a:lnTo>
                  <a:lnTo>
                    <a:pt x="5293605" y="2854978"/>
                  </a:lnTo>
                  <a:lnTo>
                    <a:pt x="5293605" y="0"/>
                  </a:lnTo>
                  <a:lnTo>
                    <a:pt x="0" y="0"/>
                  </a:lnTo>
                  <a:close/>
                  <a:moveTo>
                    <a:pt x="5232645" y="2794018"/>
                  </a:moveTo>
                  <a:lnTo>
                    <a:pt x="59690" y="2794018"/>
                  </a:lnTo>
                  <a:lnTo>
                    <a:pt x="59690" y="59690"/>
                  </a:lnTo>
                  <a:lnTo>
                    <a:pt x="5232645" y="59690"/>
                  </a:lnTo>
                  <a:lnTo>
                    <a:pt x="5232645" y="2794018"/>
                  </a:lnTo>
                  <a:close/>
                </a:path>
              </a:pathLst>
            </a:custGeom>
            <a:solidFill>
              <a:srgbClr val="545454"/>
            </a:solidFill>
          </p:spPr>
        </p:sp>
      </p:grpSp>
      <p:sp>
        <p:nvSpPr>
          <p:cNvPr name="TextBox 4" id="4"/>
          <p:cNvSpPr txBox="true"/>
          <p:nvPr/>
        </p:nvSpPr>
        <p:spPr>
          <a:xfrm rot="0">
            <a:off x="2739752" y="3045198"/>
            <a:ext cx="6945943" cy="5093112"/>
          </a:xfrm>
          <a:prstGeom prst="rect">
            <a:avLst/>
          </a:prstGeom>
        </p:spPr>
        <p:txBody>
          <a:bodyPr anchor="t" rtlCol="false" tIns="0" lIns="0" bIns="0" rIns="0">
            <a:spAutoFit/>
          </a:bodyPr>
          <a:lstStyle/>
          <a:p>
            <a:pPr marL="519388" indent="-259694" lvl="1">
              <a:lnSpc>
                <a:spcPts val="3367"/>
              </a:lnSpc>
              <a:buFont typeface="Arial"/>
              <a:buChar char="•"/>
            </a:pPr>
            <a:r>
              <a:rPr lang="en-US" sz="2405">
                <a:solidFill>
                  <a:srgbClr val="000000"/>
                </a:solidFill>
                <a:latin typeface="Montserrat Light"/>
              </a:rPr>
              <a:t>What is harassment, an</a:t>
            </a:r>
            <a:r>
              <a:rPr lang="en-US" sz="2405">
                <a:solidFill>
                  <a:srgbClr val="000000"/>
                </a:solidFill>
                <a:latin typeface="Montserrat Light"/>
              </a:rPr>
              <a:t>d what isn’t.</a:t>
            </a:r>
          </a:p>
          <a:p>
            <a:pPr marL="519388" indent="-259694" lvl="1">
              <a:lnSpc>
                <a:spcPts val="3367"/>
              </a:lnSpc>
              <a:buFont typeface="Arial"/>
              <a:buChar char="•"/>
            </a:pPr>
            <a:r>
              <a:rPr lang="en-US" sz="2405">
                <a:solidFill>
                  <a:srgbClr val="000000"/>
                </a:solidFill>
                <a:latin typeface="Montserrat Light"/>
              </a:rPr>
              <a:t>Nuances of identifying harassment.</a:t>
            </a:r>
          </a:p>
          <a:p>
            <a:pPr marL="519388" indent="-259694" lvl="1">
              <a:lnSpc>
                <a:spcPts val="3367"/>
              </a:lnSpc>
              <a:buFont typeface="Arial"/>
              <a:buChar char="•"/>
            </a:pPr>
            <a:r>
              <a:rPr lang="en-US" sz="2405">
                <a:solidFill>
                  <a:srgbClr val="000000"/>
                </a:solidFill>
                <a:latin typeface="Montserrat Light"/>
              </a:rPr>
              <a:t>Events that trigger legal responsibility.</a:t>
            </a:r>
          </a:p>
          <a:p>
            <a:pPr marL="519388" indent="-259694" lvl="1">
              <a:lnSpc>
                <a:spcPts val="3367"/>
              </a:lnSpc>
              <a:buFont typeface="Arial"/>
              <a:buChar char="•"/>
            </a:pPr>
            <a:r>
              <a:rPr lang="en-US" sz="2405">
                <a:solidFill>
                  <a:srgbClr val="000000"/>
                </a:solidFill>
                <a:latin typeface="Montserrat Light"/>
              </a:rPr>
              <a:t>Standardize humane and empathetic reporting procedures.</a:t>
            </a:r>
          </a:p>
          <a:p>
            <a:pPr marL="519388" indent="-259694" lvl="1">
              <a:lnSpc>
                <a:spcPts val="3367"/>
              </a:lnSpc>
              <a:buFont typeface="Arial"/>
              <a:buChar char="•"/>
            </a:pPr>
            <a:r>
              <a:rPr lang="en-US" sz="2405">
                <a:solidFill>
                  <a:srgbClr val="000000"/>
                </a:solidFill>
                <a:latin typeface="Montserrat Light"/>
              </a:rPr>
              <a:t>Effectively interview an employee reporting harassment.</a:t>
            </a:r>
          </a:p>
          <a:p>
            <a:pPr marL="519388" indent="-259694" lvl="1">
              <a:lnSpc>
                <a:spcPts val="3367"/>
              </a:lnSpc>
              <a:buFont typeface="Arial"/>
              <a:buChar char="•"/>
            </a:pPr>
            <a:r>
              <a:rPr lang="en-US" sz="2405">
                <a:solidFill>
                  <a:srgbClr val="000000"/>
                </a:solidFill>
                <a:latin typeface="Montserrat Light"/>
              </a:rPr>
              <a:t>Language – words to stay away from, and words to use.</a:t>
            </a:r>
          </a:p>
          <a:p>
            <a:pPr marL="519388" indent="-259694" lvl="1">
              <a:lnSpc>
                <a:spcPts val="3367"/>
              </a:lnSpc>
              <a:buFont typeface="Arial"/>
              <a:buChar char="•"/>
            </a:pPr>
            <a:r>
              <a:rPr lang="en-US" sz="2405">
                <a:solidFill>
                  <a:srgbClr val="000000"/>
                </a:solidFill>
                <a:latin typeface="Montserrat Light"/>
              </a:rPr>
              <a:t>Implementing our proprietary L.O.V.E. method of communication in your reporting.</a:t>
            </a:r>
          </a:p>
        </p:txBody>
      </p:sp>
      <p:pic>
        <p:nvPicPr>
          <p:cNvPr name="Picture 5" id="5"/>
          <p:cNvPicPr>
            <a:picLocks noChangeAspect="true"/>
          </p:cNvPicPr>
          <p:nvPr/>
        </p:nvPicPr>
        <p:blipFill>
          <a:blip r:embed="rId2"/>
          <a:srcRect l="0" t="0" r="0" b="0"/>
          <a:stretch>
            <a:fillRect/>
          </a:stretch>
        </p:blipFill>
        <p:spPr>
          <a:xfrm flipH="false" flipV="false" rot="0">
            <a:off x="10925242" y="1028700"/>
            <a:ext cx="5488114" cy="8229600"/>
          </a:xfrm>
          <a:prstGeom prst="rect">
            <a:avLst/>
          </a:prstGeom>
        </p:spPr>
      </p:pic>
      <p:sp>
        <p:nvSpPr>
          <p:cNvPr name="TextBox 6" id="6"/>
          <p:cNvSpPr txBox="true"/>
          <p:nvPr/>
        </p:nvSpPr>
        <p:spPr>
          <a:xfrm rot="0">
            <a:off x="2243507" y="2354248"/>
            <a:ext cx="7938435" cy="469632"/>
          </a:xfrm>
          <a:prstGeom prst="rect">
            <a:avLst/>
          </a:prstGeom>
        </p:spPr>
        <p:txBody>
          <a:bodyPr anchor="t" rtlCol="false" tIns="0" lIns="0" bIns="0" rIns="0">
            <a:spAutoFit/>
          </a:bodyPr>
          <a:lstStyle/>
          <a:p>
            <a:pPr algn="ctr">
              <a:lnSpc>
                <a:spcPts val="3492"/>
              </a:lnSpc>
            </a:pPr>
            <a:r>
              <a:rPr lang="en-US" sz="3600">
                <a:solidFill>
                  <a:srgbClr val="FBCC4B"/>
                </a:solidFill>
                <a:latin typeface="Montserrat Classic Bold"/>
              </a:rPr>
              <a:t>THIS</a:t>
            </a:r>
            <a:r>
              <a:rPr lang="en-US" sz="3600">
                <a:solidFill>
                  <a:srgbClr val="FBCC4B"/>
                </a:solidFill>
                <a:latin typeface="Montserrat Classic Bold"/>
              </a:rPr>
              <a:t> WORKSHOP COVERS:</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BCC4B"/>
        </a:solidFill>
      </p:bgPr>
    </p:bg>
    <p:spTree>
      <p:nvGrpSpPr>
        <p:cNvPr id="1" name=""/>
        <p:cNvGrpSpPr/>
        <p:nvPr/>
      </p:nvGrpSpPr>
      <p:grpSpPr>
        <a:xfrm>
          <a:off x="0" y="0"/>
          <a:ext cx="0" cy="0"/>
          <a:chOff x="0" y="0"/>
          <a:chExt cx="0" cy="0"/>
        </a:xfrm>
      </p:grpSpPr>
      <p:sp>
        <p:nvSpPr>
          <p:cNvPr name="TextBox 2" id="2"/>
          <p:cNvSpPr txBox="true"/>
          <p:nvPr/>
        </p:nvSpPr>
        <p:spPr>
          <a:xfrm rot="0">
            <a:off x="1028700" y="1885950"/>
            <a:ext cx="7069500" cy="6343650"/>
          </a:xfrm>
          <a:prstGeom prst="rect">
            <a:avLst/>
          </a:prstGeom>
        </p:spPr>
        <p:txBody>
          <a:bodyPr anchor="t" rtlCol="false" tIns="0" lIns="0" bIns="0" rIns="0">
            <a:spAutoFit/>
          </a:bodyPr>
          <a:lstStyle/>
          <a:p>
            <a:pPr algn="r">
              <a:lnSpc>
                <a:spcPts val="12599"/>
              </a:lnSpc>
            </a:pPr>
            <a:r>
              <a:rPr lang="en-US" sz="9000">
                <a:solidFill>
                  <a:srgbClr val="000000"/>
                </a:solidFill>
                <a:latin typeface="Montserrat Classic"/>
              </a:rPr>
              <a:t>DIVERSITY</a:t>
            </a:r>
          </a:p>
          <a:p>
            <a:pPr algn="r">
              <a:lnSpc>
                <a:spcPts val="12599"/>
              </a:lnSpc>
            </a:pPr>
            <a:r>
              <a:rPr lang="en-US" sz="1200">
                <a:solidFill>
                  <a:srgbClr val="000000"/>
                </a:solidFill>
                <a:latin typeface="Montserrat Classic"/>
              </a:rPr>
              <a:t>DIES</a:t>
            </a:r>
            <a:r>
              <a:rPr lang="en-US" sz="9000">
                <a:solidFill>
                  <a:srgbClr val="000000"/>
                </a:solidFill>
                <a:latin typeface="Montserrat Classic"/>
              </a:rPr>
              <a:t> WITHOUT</a:t>
            </a:r>
          </a:p>
          <a:p>
            <a:pPr algn="r">
              <a:lnSpc>
                <a:spcPts val="12599"/>
              </a:lnSpc>
            </a:pPr>
            <a:r>
              <a:rPr lang="en-US" sz="9000">
                <a:solidFill>
                  <a:srgbClr val="000000"/>
                </a:solidFill>
                <a:latin typeface="Montserrat Classic"/>
              </a:rPr>
              <a:t>INCLUSION</a:t>
            </a:r>
          </a:p>
        </p:txBody>
      </p:sp>
      <p:sp>
        <p:nvSpPr>
          <p:cNvPr name="TextBox 3" id="3"/>
          <p:cNvSpPr txBox="true"/>
          <p:nvPr/>
        </p:nvSpPr>
        <p:spPr>
          <a:xfrm rot="0">
            <a:off x="10359777" y="644888"/>
            <a:ext cx="6399635" cy="8901973"/>
          </a:xfrm>
          <a:prstGeom prst="rect">
            <a:avLst/>
          </a:prstGeom>
        </p:spPr>
        <p:txBody>
          <a:bodyPr anchor="t" rtlCol="false" tIns="0" lIns="0" bIns="0" rIns="0">
            <a:spAutoFit/>
          </a:bodyPr>
          <a:lstStyle/>
          <a:p>
            <a:pPr algn="ctr">
              <a:lnSpc>
                <a:spcPts val="6404"/>
              </a:lnSpc>
            </a:pPr>
            <a:r>
              <a:rPr lang="en-US" sz="4574">
                <a:solidFill>
                  <a:srgbClr val="000000"/>
                </a:solidFill>
                <a:latin typeface="Montserrat Light"/>
              </a:rPr>
              <a:t>And having a</a:t>
            </a:r>
          </a:p>
          <a:p>
            <a:pPr algn="ctr">
              <a:lnSpc>
                <a:spcPts val="6404"/>
              </a:lnSpc>
            </a:pPr>
            <a:r>
              <a:rPr lang="en-US" sz="4574">
                <a:solidFill>
                  <a:srgbClr val="000000"/>
                </a:solidFill>
                <a:latin typeface="Montserrat Light"/>
              </a:rPr>
              <a:t>sound sexual</a:t>
            </a:r>
          </a:p>
          <a:p>
            <a:pPr algn="ctr">
              <a:lnSpc>
                <a:spcPts val="6404"/>
              </a:lnSpc>
            </a:pPr>
            <a:r>
              <a:rPr lang="en-US" sz="4574">
                <a:solidFill>
                  <a:srgbClr val="000000"/>
                </a:solidFill>
                <a:latin typeface="Montserrat Light"/>
              </a:rPr>
              <a:t>harassment policy,</a:t>
            </a:r>
          </a:p>
          <a:p>
            <a:pPr algn="ctr">
              <a:lnSpc>
                <a:spcPts val="6404"/>
              </a:lnSpc>
            </a:pPr>
            <a:r>
              <a:rPr lang="en-US" sz="4574">
                <a:solidFill>
                  <a:srgbClr val="000000"/>
                </a:solidFill>
                <a:latin typeface="Montserrat Light"/>
              </a:rPr>
              <a:t>as well as having</a:t>
            </a:r>
          </a:p>
          <a:p>
            <a:pPr algn="ctr">
              <a:lnSpc>
                <a:spcPts val="6404"/>
              </a:lnSpc>
            </a:pPr>
            <a:r>
              <a:rPr lang="en-US" sz="4574">
                <a:solidFill>
                  <a:srgbClr val="000000"/>
                </a:solidFill>
                <a:latin typeface="Montserrat Light"/>
              </a:rPr>
              <a:t>clear guidelines</a:t>
            </a:r>
          </a:p>
          <a:p>
            <a:pPr algn="ctr">
              <a:lnSpc>
                <a:spcPts val="6404"/>
              </a:lnSpc>
            </a:pPr>
            <a:r>
              <a:rPr lang="en-US" sz="4574">
                <a:solidFill>
                  <a:srgbClr val="000000"/>
                </a:solidFill>
                <a:latin typeface="Montserrat Light"/>
              </a:rPr>
              <a:t>that can prevent</a:t>
            </a:r>
          </a:p>
          <a:p>
            <a:pPr algn="ctr">
              <a:lnSpc>
                <a:spcPts val="6404"/>
              </a:lnSpc>
            </a:pPr>
            <a:r>
              <a:rPr lang="en-US" sz="4574">
                <a:solidFill>
                  <a:srgbClr val="000000"/>
                </a:solidFill>
                <a:latin typeface="Montserrat Light"/>
              </a:rPr>
              <a:t>it from happening</a:t>
            </a:r>
          </a:p>
          <a:p>
            <a:pPr algn="ctr">
              <a:lnSpc>
                <a:spcPts val="6404"/>
              </a:lnSpc>
            </a:pPr>
            <a:r>
              <a:rPr lang="en-US" sz="4574">
                <a:solidFill>
                  <a:srgbClr val="000000"/>
                </a:solidFill>
                <a:latin typeface="Montserrat Light"/>
              </a:rPr>
              <a:t>in the first place,</a:t>
            </a:r>
          </a:p>
          <a:p>
            <a:pPr algn="ctr">
              <a:lnSpc>
                <a:spcPts val="6404"/>
              </a:lnSpc>
            </a:pPr>
            <a:r>
              <a:rPr lang="en-US" sz="4574">
                <a:solidFill>
                  <a:srgbClr val="000000"/>
                </a:solidFill>
                <a:latin typeface="Montserrat Light"/>
              </a:rPr>
              <a:t>can make a major</a:t>
            </a:r>
          </a:p>
          <a:p>
            <a:pPr algn="ctr">
              <a:lnSpc>
                <a:spcPts val="6404"/>
              </a:lnSpc>
            </a:pPr>
            <a:r>
              <a:rPr lang="en-US" sz="4574">
                <a:solidFill>
                  <a:srgbClr val="000000"/>
                </a:solidFill>
                <a:latin typeface="Montserrat Light"/>
              </a:rPr>
              <a:t>impact on your</a:t>
            </a:r>
          </a:p>
          <a:p>
            <a:pPr algn="ctr">
              <a:lnSpc>
                <a:spcPts val="6404"/>
              </a:lnSpc>
            </a:pPr>
            <a:r>
              <a:rPr lang="en-US" sz="4574">
                <a:solidFill>
                  <a:srgbClr val="000000"/>
                </a:solidFill>
                <a:latin typeface="Montserrat Light"/>
              </a:rPr>
              <a:t>corporate culture.</a:t>
            </a:r>
          </a:p>
        </p:txBody>
      </p:sp>
      <p:grpSp>
        <p:nvGrpSpPr>
          <p:cNvPr name="Group 4" id="4"/>
          <p:cNvGrpSpPr/>
          <p:nvPr/>
        </p:nvGrpSpPr>
        <p:grpSpPr>
          <a:xfrm rot="-5400000">
            <a:off x="5088674" y="4857456"/>
            <a:ext cx="8682739" cy="572088"/>
            <a:chOff x="0" y="0"/>
            <a:chExt cx="8673815" cy="571500"/>
          </a:xfrm>
        </p:grpSpPr>
        <p:sp>
          <p:nvSpPr>
            <p:cNvPr name="Freeform 5" id="5"/>
            <p:cNvSpPr/>
            <p:nvPr/>
          </p:nvSpPr>
          <p:spPr>
            <a:xfrm>
              <a:off x="0" y="255270"/>
              <a:ext cx="8673815" cy="69850"/>
            </a:xfrm>
            <a:custGeom>
              <a:avLst/>
              <a:gdLst/>
              <a:ahLst/>
              <a:cxnLst/>
              <a:rect r="r" b="b" t="t" l="l"/>
              <a:pathLst>
                <a:path h="69850" w="8673815">
                  <a:moveTo>
                    <a:pt x="8382985" y="0"/>
                  </a:moveTo>
                  <a:lnTo>
                    <a:pt x="0" y="0"/>
                  </a:lnTo>
                  <a:lnTo>
                    <a:pt x="0" y="69850"/>
                  </a:lnTo>
                  <a:lnTo>
                    <a:pt x="8673815" y="69850"/>
                  </a:lnTo>
                  <a:lnTo>
                    <a:pt x="8673815" y="0"/>
                  </a:lnTo>
                  <a:close/>
                </a:path>
              </a:pathLst>
            </a:custGeom>
            <a:solidFill>
              <a:srgbClr val="000000"/>
            </a:solidFill>
          </p:spPr>
        </p:sp>
      </p:gr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278195" y="1126510"/>
            <a:ext cx="11731610" cy="2110740"/>
          </a:xfrm>
          <a:prstGeom prst="rect">
            <a:avLst/>
          </a:prstGeom>
        </p:spPr>
        <p:txBody>
          <a:bodyPr anchor="t" rtlCol="false" tIns="0" lIns="0" bIns="0" rIns="0">
            <a:spAutoFit/>
          </a:bodyPr>
          <a:lstStyle/>
          <a:p>
            <a:pPr algn="ctr">
              <a:lnSpc>
                <a:spcPts val="7920"/>
              </a:lnSpc>
            </a:pPr>
            <a:r>
              <a:rPr lang="en-US" sz="9000">
                <a:solidFill>
                  <a:srgbClr val="000000"/>
                </a:solidFill>
                <a:latin typeface="Montserrat Classic"/>
              </a:rPr>
              <a:t>MOBILE GENERAL COUNSEL OFFERS:</a:t>
            </a:r>
          </a:p>
        </p:txBody>
      </p:sp>
      <p:sp>
        <p:nvSpPr>
          <p:cNvPr name="AutoShape 3" id="3"/>
          <p:cNvSpPr/>
          <p:nvPr/>
        </p:nvSpPr>
        <p:spPr>
          <a:xfrm rot="0">
            <a:off x="818592" y="4328084"/>
            <a:ext cx="3812892" cy="2367508"/>
          </a:xfrm>
          <a:prstGeom prst="rect">
            <a:avLst/>
          </a:prstGeom>
          <a:solidFill>
            <a:srgbClr val="FBCC4B"/>
          </a:solidFill>
        </p:spPr>
      </p:sp>
      <p:sp>
        <p:nvSpPr>
          <p:cNvPr name="TextBox 4" id="4"/>
          <p:cNvSpPr txBox="true"/>
          <p:nvPr/>
        </p:nvSpPr>
        <p:spPr>
          <a:xfrm rot="0">
            <a:off x="818592" y="4602091"/>
            <a:ext cx="3812892" cy="1677776"/>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INTELLECTUAL PROPERTY SERVICES</a:t>
            </a:r>
          </a:p>
        </p:txBody>
      </p:sp>
      <p:sp>
        <p:nvSpPr>
          <p:cNvPr name="AutoShape 5" id="5"/>
          <p:cNvSpPr/>
          <p:nvPr/>
        </p:nvSpPr>
        <p:spPr>
          <a:xfrm rot="0">
            <a:off x="5087124" y="4328084"/>
            <a:ext cx="3812892" cy="2367508"/>
          </a:xfrm>
          <a:prstGeom prst="rect">
            <a:avLst/>
          </a:prstGeom>
          <a:solidFill>
            <a:srgbClr val="FBCC4B"/>
          </a:solidFill>
        </p:spPr>
      </p:sp>
      <p:sp>
        <p:nvSpPr>
          <p:cNvPr name="TextBox 6" id="6"/>
          <p:cNvSpPr txBox="true"/>
          <p:nvPr/>
        </p:nvSpPr>
        <p:spPr>
          <a:xfrm rot="0">
            <a:off x="4916109" y="4360724"/>
            <a:ext cx="4154921" cy="2245079"/>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COMMERCIAL CONTRACT COUNSELLING &amp; DRAFTING</a:t>
            </a:r>
          </a:p>
        </p:txBody>
      </p:sp>
      <p:sp>
        <p:nvSpPr>
          <p:cNvPr name="AutoShape 7" id="7"/>
          <p:cNvSpPr/>
          <p:nvPr/>
        </p:nvSpPr>
        <p:spPr>
          <a:xfrm rot="0">
            <a:off x="9384221" y="4328084"/>
            <a:ext cx="3812892" cy="2367508"/>
          </a:xfrm>
          <a:prstGeom prst="rect">
            <a:avLst/>
          </a:prstGeom>
          <a:solidFill>
            <a:srgbClr val="FBCC4B"/>
          </a:solidFill>
        </p:spPr>
      </p:sp>
      <p:sp>
        <p:nvSpPr>
          <p:cNvPr name="TextBox 8" id="8"/>
          <p:cNvSpPr txBox="true"/>
          <p:nvPr/>
        </p:nvSpPr>
        <p:spPr>
          <a:xfrm rot="0">
            <a:off x="9213207" y="4644375"/>
            <a:ext cx="4154921" cy="1677776"/>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BUSINESS FORMATION SERVICES</a:t>
            </a:r>
          </a:p>
        </p:txBody>
      </p:sp>
      <p:sp>
        <p:nvSpPr>
          <p:cNvPr name="AutoShape 9" id="9"/>
          <p:cNvSpPr/>
          <p:nvPr/>
        </p:nvSpPr>
        <p:spPr>
          <a:xfrm rot="0">
            <a:off x="13656516" y="4328084"/>
            <a:ext cx="3812892" cy="2367508"/>
          </a:xfrm>
          <a:prstGeom prst="rect">
            <a:avLst/>
          </a:prstGeom>
          <a:solidFill>
            <a:srgbClr val="FBCC4B"/>
          </a:solidFill>
        </p:spPr>
      </p:sp>
      <p:sp>
        <p:nvSpPr>
          <p:cNvPr name="TextBox 10" id="10"/>
          <p:cNvSpPr txBox="true"/>
          <p:nvPr/>
        </p:nvSpPr>
        <p:spPr>
          <a:xfrm rot="0">
            <a:off x="13682826" y="4318440"/>
            <a:ext cx="3786582" cy="2245079"/>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TRADEMARK TRIAL &amp; APPEAL BOARD LITIGATION</a:t>
            </a:r>
          </a:p>
        </p:txBody>
      </p:sp>
      <p:sp>
        <p:nvSpPr>
          <p:cNvPr name="AutoShape 11" id="11"/>
          <p:cNvSpPr/>
          <p:nvPr/>
        </p:nvSpPr>
        <p:spPr>
          <a:xfrm rot="0">
            <a:off x="3009663" y="7076592"/>
            <a:ext cx="3812892" cy="2367508"/>
          </a:xfrm>
          <a:prstGeom prst="rect">
            <a:avLst/>
          </a:prstGeom>
          <a:solidFill>
            <a:srgbClr val="FBCC4B"/>
          </a:solidFill>
        </p:spPr>
      </p:sp>
      <p:sp>
        <p:nvSpPr>
          <p:cNvPr name="TextBox 12" id="12"/>
          <p:cNvSpPr txBox="true"/>
          <p:nvPr/>
        </p:nvSpPr>
        <p:spPr>
          <a:xfrm rot="0">
            <a:off x="3009663" y="7676534"/>
            <a:ext cx="3812892" cy="1110474"/>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BUSINESS LEGAL COUNSELING</a:t>
            </a:r>
          </a:p>
        </p:txBody>
      </p:sp>
      <p:sp>
        <p:nvSpPr>
          <p:cNvPr name="AutoShape 13" id="13"/>
          <p:cNvSpPr/>
          <p:nvPr/>
        </p:nvSpPr>
        <p:spPr>
          <a:xfrm rot="0">
            <a:off x="7477775" y="7076592"/>
            <a:ext cx="3812892" cy="2367508"/>
          </a:xfrm>
          <a:prstGeom prst="rect">
            <a:avLst/>
          </a:prstGeom>
          <a:solidFill>
            <a:srgbClr val="FBCC4B"/>
          </a:solidFill>
        </p:spPr>
      </p:sp>
      <p:sp>
        <p:nvSpPr>
          <p:cNvPr name="TextBox 14" id="14"/>
          <p:cNvSpPr txBox="true"/>
          <p:nvPr/>
        </p:nvSpPr>
        <p:spPr>
          <a:xfrm rot="0">
            <a:off x="7477775" y="7099707"/>
            <a:ext cx="3812892" cy="2216409"/>
          </a:xfrm>
          <a:prstGeom prst="rect">
            <a:avLst/>
          </a:prstGeom>
        </p:spPr>
        <p:txBody>
          <a:bodyPr anchor="t" rtlCol="false" tIns="0" lIns="0" bIns="0" rIns="0">
            <a:spAutoFit/>
          </a:bodyPr>
          <a:lstStyle/>
          <a:p>
            <a:pPr algn="ctr">
              <a:lnSpc>
                <a:spcPts val="4410"/>
              </a:lnSpc>
            </a:pPr>
            <a:r>
              <a:rPr lang="en-US" sz="3150">
                <a:solidFill>
                  <a:srgbClr val="000000"/>
                </a:solidFill>
                <a:latin typeface="Montserrat Light"/>
              </a:rPr>
              <a:t>MANAGEMENT-SIDE EMPLOYMENT LAW COUNSELING</a:t>
            </a:r>
          </a:p>
        </p:txBody>
      </p:sp>
      <p:sp>
        <p:nvSpPr>
          <p:cNvPr name="AutoShape 15" id="15"/>
          <p:cNvSpPr/>
          <p:nvPr/>
        </p:nvSpPr>
        <p:spPr>
          <a:xfrm rot="0">
            <a:off x="11776379" y="7076592"/>
            <a:ext cx="3812892" cy="2367508"/>
          </a:xfrm>
          <a:prstGeom prst="rect">
            <a:avLst/>
          </a:prstGeom>
          <a:solidFill>
            <a:srgbClr val="FBCC4B"/>
          </a:solidFill>
        </p:spPr>
      </p:sp>
      <p:sp>
        <p:nvSpPr>
          <p:cNvPr name="TextBox 16" id="16"/>
          <p:cNvSpPr txBox="true"/>
          <p:nvPr/>
        </p:nvSpPr>
        <p:spPr>
          <a:xfrm rot="0">
            <a:off x="11776379" y="7118804"/>
            <a:ext cx="3812892" cy="2216409"/>
          </a:xfrm>
          <a:prstGeom prst="rect">
            <a:avLst/>
          </a:prstGeom>
        </p:spPr>
        <p:txBody>
          <a:bodyPr anchor="t" rtlCol="false" tIns="0" lIns="0" bIns="0" rIns="0">
            <a:spAutoFit/>
          </a:bodyPr>
          <a:lstStyle/>
          <a:p>
            <a:pPr algn="ctr">
              <a:lnSpc>
                <a:spcPts val="4410"/>
              </a:lnSpc>
            </a:pPr>
            <a:r>
              <a:rPr lang="en-US" sz="3150">
                <a:solidFill>
                  <a:srgbClr val="000000"/>
                </a:solidFill>
                <a:latin typeface="Montserrat Light"/>
              </a:rPr>
              <a:t>DIVERSITY, HARASSMENT &amp; COMMUNICATION TRAINING</a:t>
            </a:r>
          </a:p>
        </p:txBody>
      </p:sp>
      <p:grpSp>
        <p:nvGrpSpPr>
          <p:cNvPr name="Group 17" id="17"/>
          <p:cNvGrpSpPr/>
          <p:nvPr/>
        </p:nvGrpSpPr>
        <p:grpSpPr>
          <a:xfrm rot="-10800000">
            <a:off x="4599167" y="3345013"/>
            <a:ext cx="8682739" cy="572088"/>
            <a:chOff x="0" y="0"/>
            <a:chExt cx="8673815" cy="571500"/>
          </a:xfrm>
        </p:grpSpPr>
        <p:sp>
          <p:nvSpPr>
            <p:cNvPr name="Freeform 18" id="18"/>
            <p:cNvSpPr/>
            <p:nvPr/>
          </p:nvSpPr>
          <p:spPr>
            <a:xfrm>
              <a:off x="0" y="255270"/>
              <a:ext cx="8673815" cy="69850"/>
            </a:xfrm>
            <a:custGeom>
              <a:avLst/>
              <a:gdLst/>
              <a:ahLst/>
              <a:cxnLst/>
              <a:rect r="r" b="b" t="t" l="l"/>
              <a:pathLst>
                <a:path h="69850" w="8673815">
                  <a:moveTo>
                    <a:pt x="8382985" y="0"/>
                  </a:moveTo>
                  <a:lnTo>
                    <a:pt x="0" y="0"/>
                  </a:lnTo>
                  <a:lnTo>
                    <a:pt x="0" y="69850"/>
                  </a:lnTo>
                  <a:lnTo>
                    <a:pt x="8673815" y="69850"/>
                  </a:lnTo>
                  <a:lnTo>
                    <a:pt x="8673815" y="0"/>
                  </a:lnTo>
                  <a:close/>
                </a:path>
              </a:pathLst>
            </a:custGeom>
            <a:solidFill>
              <a:srgbClr val="000000"/>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509635" y="1441594"/>
            <a:ext cx="8749665" cy="7418070"/>
            <a:chOff x="0" y="0"/>
            <a:chExt cx="2959763" cy="2509322"/>
          </a:xfrm>
        </p:grpSpPr>
        <p:sp>
          <p:nvSpPr>
            <p:cNvPr name="Freeform 3" id="3"/>
            <p:cNvSpPr/>
            <p:nvPr/>
          </p:nvSpPr>
          <p:spPr>
            <a:xfrm>
              <a:off x="0" y="0"/>
              <a:ext cx="2959763" cy="2509322"/>
            </a:xfrm>
            <a:custGeom>
              <a:avLst/>
              <a:gdLst/>
              <a:ahLst/>
              <a:cxnLst/>
              <a:rect r="r" b="b" t="t" l="l"/>
              <a:pathLst>
                <a:path h="2509322" w="2959763">
                  <a:moveTo>
                    <a:pt x="0" y="0"/>
                  </a:moveTo>
                  <a:lnTo>
                    <a:pt x="0" y="2509322"/>
                  </a:lnTo>
                  <a:lnTo>
                    <a:pt x="2959763" y="2509322"/>
                  </a:lnTo>
                  <a:lnTo>
                    <a:pt x="2959763" y="0"/>
                  </a:lnTo>
                  <a:lnTo>
                    <a:pt x="0" y="0"/>
                  </a:lnTo>
                  <a:close/>
                  <a:moveTo>
                    <a:pt x="2898803" y="2448362"/>
                  </a:moveTo>
                  <a:lnTo>
                    <a:pt x="59690" y="2448362"/>
                  </a:lnTo>
                  <a:lnTo>
                    <a:pt x="59690" y="59690"/>
                  </a:lnTo>
                  <a:lnTo>
                    <a:pt x="2898803" y="59690"/>
                  </a:lnTo>
                  <a:lnTo>
                    <a:pt x="2898803" y="2448362"/>
                  </a:lnTo>
                  <a:close/>
                </a:path>
              </a:pathLst>
            </a:custGeom>
            <a:solidFill>
              <a:srgbClr val="FBCC4B"/>
            </a:solidFill>
          </p:spPr>
        </p:sp>
      </p:grpSp>
      <p:pic>
        <p:nvPicPr>
          <p:cNvPr name="Picture 4" id="4"/>
          <p:cNvPicPr>
            <a:picLocks noChangeAspect="true"/>
          </p:cNvPicPr>
          <p:nvPr/>
        </p:nvPicPr>
        <p:blipFill>
          <a:blip r:embed="rId2"/>
          <a:srcRect l="0" t="0" r="22839" b="0"/>
          <a:stretch>
            <a:fillRect/>
          </a:stretch>
        </p:blipFill>
        <p:spPr>
          <a:xfrm flipH="false" flipV="false" rot="0">
            <a:off x="0" y="1028700"/>
            <a:ext cx="9513135" cy="8229600"/>
          </a:xfrm>
          <a:prstGeom prst="rect">
            <a:avLst/>
          </a:prstGeom>
        </p:spPr>
      </p:pic>
      <p:sp>
        <p:nvSpPr>
          <p:cNvPr name="TextBox 5" id="5"/>
          <p:cNvSpPr txBox="true"/>
          <p:nvPr/>
        </p:nvSpPr>
        <p:spPr>
          <a:xfrm rot="0">
            <a:off x="9971086" y="2366501"/>
            <a:ext cx="6363722" cy="5487323"/>
          </a:xfrm>
          <a:prstGeom prst="rect">
            <a:avLst/>
          </a:prstGeom>
        </p:spPr>
        <p:txBody>
          <a:bodyPr anchor="t" rtlCol="false" tIns="0" lIns="0" bIns="0" rIns="0">
            <a:spAutoFit/>
          </a:bodyPr>
          <a:lstStyle/>
          <a:p>
            <a:pPr>
              <a:lnSpc>
                <a:spcPts val="4832"/>
              </a:lnSpc>
            </a:pPr>
            <a:r>
              <a:rPr lang="en-US" sz="3451">
                <a:solidFill>
                  <a:srgbClr val="000000"/>
                </a:solidFill>
                <a:latin typeface="Open Sans"/>
              </a:rPr>
              <a:t>MGC’s proprietary L.O.V.E. Method o</a:t>
            </a:r>
            <a:r>
              <a:rPr lang="en-US" sz="796">
                <a:solidFill>
                  <a:srgbClr val="000000"/>
                </a:solidFill>
                <a:latin typeface="Arimo"/>
              </a:rPr>
              <a:t>f Communication™ is unique an</a:t>
            </a:r>
            <a:r>
              <a:rPr lang="en-US" sz="3451">
                <a:solidFill>
                  <a:srgbClr val="000000"/>
                </a:solidFill>
                <a:latin typeface="Open Sans"/>
              </a:rPr>
              <a:t>d has proven extremely successful in addressing today’s hotbutton interpersonal issues, leading to a cohesive, happier, and more profitable corporate workplace.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264128" y="3018683"/>
            <a:ext cx="16320317" cy="9180178"/>
          </a:xfrm>
          <a:prstGeom prst="rect">
            <a:avLst/>
          </a:prstGeom>
        </p:spPr>
      </p:pic>
      <p:sp>
        <p:nvSpPr>
          <p:cNvPr name="AutoShape 3" id="3"/>
          <p:cNvSpPr/>
          <p:nvPr/>
        </p:nvSpPr>
        <p:spPr>
          <a:xfrm rot="0">
            <a:off x="-4404676" y="519210"/>
            <a:ext cx="19177863" cy="4998946"/>
          </a:xfrm>
          <a:prstGeom prst="rect">
            <a:avLst/>
          </a:prstGeom>
          <a:solidFill>
            <a:srgbClr val="FBCC4B"/>
          </a:solidFill>
        </p:spPr>
      </p:sp>
      <p:grpSp>
        <p:nvGrpSpPr>
          <p:cNvPr name="Group 4" id="4"/>
          <p:cNvGrpSpPr/>
          <p:nvPr/>
        </p:nvGrpSpPr>
        <p:grpSpPr>
          <a:xfrm rot="0">
            <a:off x="9437257" y="4061922"/>
            <a:ext cx="4845799" cy="572088"/>
            <a:chOff x="0" y="0"/>
            <a:chExt cx="4840819" cy="571500"/>
          </a:xfrm>
        </p:grpSpPr>
        <p:sp>
          <p:nvSpPr>
            <p:cNvPr name="Freeform 5" id="5"/>
            <p:cNvSpPr/>
            <p:nvPr/>
          </p:nvSpPr>
          <p:spPr>
            <a:xfrm>
              <a:off x="0" y="255270"/>
              <a:ext cx="4840819" cy="69850"/>
            </a:xfrm>
            <a:custGeom>
              <a:avLst/>
              <a:gdLst/>
              <a:ahLst/>
              <a:cxnLst/>
              <a:rect r="r" b="b" t="t" l="l"/>
              <a:pathLst>
                <a:path h="69850" w="4840819">
                  <a:moveTo>
                    <a:pt x="4549989" y="0"/>
                  </a:moveTo>
                  <a:lnTo>
                    <a:pt x="0" y="0"/>
                  </a:lnTo>
                  <a:lnTo>
                    <a:pt x="0" y="69850"/>
                  </a:lnTo>
                  <a:lnTo>
                    <a:pt x="4840819" y="69850"/>
                  </a:lnTo>
                  <a:lnTo>
                    <a:pt x="4840819" y="0"/>
                  </a:lnTo>
                  <a:close/>
                </a:path>
              </a:pathLst>
            </a:custGeom>
            <a:solidFill>
              <a:srgbClr val="000000"/>
            </a:solidFill>
          </p:spPr>
        </p:sp>
      </p:grpSp>
      <p:sp>
        <p:nvSpPr>
          <p:cNvPr name="TextBox 6" id="6"/>
          <p:cNvSpPr txBox="true"/>
          <p:nvPr/>
        </p:nvSpPr>
        <p:spPr>
          <a:xfrm rot="0">
            <a:off x="338456" y="675829"/>
            <a:ext cx="13944600" cy="3143250"/>
          </a:xfrm>
          <a:prstGeom prst="rect">
            <a:avLst/>
          </a:prstGeom>
        </p:spPr>
        <p:txBody>
          <a:bodyPr anchor="t" rtlCol="false" tIns="0" lIns="0" bIns="0" rIns="0">
            <a:spAutoFit/>
          </a:bodyPr>
          <a:lstStyle/>
          <a:p>
            <a:pPr algn="ctr">
              <a:lnSpc>
                <a:spcPts val="12599"/>
              </a:lnSpc>
            </a:pPr>
            <a:r>
              <a:rPr lang="en-US" sz="9000">
                <a:solidFill>
                  <a:srgbClr val="000000"/>
                </a:solidFill>
                <a:latin typeface="Montserrat Classic Bold"/>
              </a:rPr>
              <a:t>CHANGE BEGINS WITH A CONVERSATION</a:t>
            </a:r>
          </a:p>
        </p:txBody>
      </p:sp>
      <p:sp>
        <p:nvSpPr>
          <p:cNvPr name="TextBox 7" id="7"/>
          <p:cNvSpPr txBox="true"/>
          <p:nvPr/>
        </p:nvSpPr>
        <p:spPr>
          <a:xfrm rot="0">
            <a:off x="10933947" y="4557810"/>
            <a:ext cx="3349109" cy="739140"/>
          </a:xfrm>
          <a:prstGeom prst="rect">
            <a:avLst/>
          </a:prstGeom>
        </p:spPr>
        <p:txBody>
          <a:bodyPr anchor="t" rtlCol="false" tIns="0" lIns="0" bIns="0" rIns="0">
            <a:spAutoFit/>
          </a:bodyPr>
          <a:lstStyle/>
          <a:p>
            <a:pPr algn="ctr">
              <a:lnSpc>
                <a:spcPts val="5880"/>
              </a:lnSpc>
            </a:pPr>
            <a:r>
              <a:rPr lang="en-US" sz="4200">
                <a:solidFill>
                  <a:srgbClr val="000000"/>
                </a:solidFill>
                <a:latin typeface="Montserrat Light Bold"/>
              </a:rPr>
              <a:t>LET'S TALK</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317095" y="576902"/>
            <a:ext cx="10942205" cy="6938897"/>
          </a:xfrm>
          <a:prstGeom prst="rect">
            <a:avLst/>
          </a:prstGeom>
        </p:spPr>
        <p:txBody>
          <a:bodyPr anchor="t" rtlCol="false" tIns="0" lIns="0" bIns="0" rIns="0">
            <a:spAutoFit/>
          </a:bodyPr>
          <a:lstStyle/>
          <a:p>
            <a:pPr algn="just">
              <a:lnSpc>
                <a:spcPts val="3919"/>
              </a:lnSpc>
            </a:pPr>
            <a:r>
              <a:rPr lang="en-US" sz="2800">
                <a:solidFill>
                  <a:srgbClr val="000000"/>
                </a:solidFill>
                <a:latin typeface="Montserrat Light"/>
              </a:rPr>
              <a:t>Company founder and former Fortune 100™ Trial </a:t>
            </a:r>
            <a:r>
              <a:rPr lang="en-US" sz="2800">
                <a:solidFill>
                  <a:srgbClr val="000000"/>
                </a:solidFill>
                <a:latin typeface="Montserrat Light"/>
              </a:rPr>
              <a:t>Attorney </a:t>
            </a:r>
            <a:r>
              <a:rPr lang="en-US" sz="2800">
                <a:solidFill>
                  <a:srgbClr val="FBCC4B"/>
                </a:solidFill>
                <a:latin typeface="Montserrat Light Bold"/>
              </a:rPr>
              <a:t>ASHLEY NICOLE KIRKWOOD</a:t>
            </a:r>
            <a:r>
              <a:rPr lang="en-US" sz="2800">
                <a:solidFill>
                  <a:srgbClr val="000000"/>
                </a:solidFill>
                <a:latin typeface="Montserrat Light"/>
              </a:rPr>
              <a:t> has carved a niche as one of Corporate America’s leading thought experts on diversity training and the simple idea that listening and understanding can help companies become more effective in every aspect of their operations. </a:t>
            </a:r>
          </a:p>
          <a:p>
            <a:pPr algn="just">
              <a:lnSpc>
                <a:spcPts val="3919"/>
              </a:lnSpc>
            </a:pPr>
          </a:p>
          <a:p>
            <a:pPr algn="just">
              <a:lnSpc>
                <a:spcPts val="3919"/>
              </a:lnSpc>
            </a:pPr>
            <a:r>
              <a:rPr lang="en-US" sz="2800">
                <a:solidFill>
                  <a:srgbClr val="000000"/>
                </a:solidFill>
                <a:latin typeface="Montserrat Light"/>
              </a:rPr>
              <a:t>Ashley is recognized as a distinct, inclusive, and authoritative voice by Forbes, The Chicago Tribune, Crain’s Chicago Business, The American Lawyer, The Jam, Black Enterprise, and many more. She lives in Chicago, and her unique workshops, programs, and talks are highly sought after by companies across the United States who wish to become better, both internally and as community citizens.</a:t>
            </a:r>
          </a:p>
        </p:txBody>
      </p:sp>
      <p:sp>
        <p:nvSpPr>
          <p:cNvPr name="AutoShape 3" id="3"/>
          <p:cNvSpPr/>
          <p:nvPr/>
        </p:nvSpPr>
        <p:spPr>
          <a:xfrm rot="0">
            <a:off x="0" y="8084098"/>
            <a:ext cx="19177863" cy="4998946"/>
          </a:xfrm>
          <a:prstGeom prst="rect">
            <a:avLst/>
          </a:prstGeom>
          <a:solidFill>
            <a:srgbClr val="000000"/>
          </a:solidFill>
        </p:spPr>
      </p:sp>
      <p:sp>
        <p:nvSpPr>
          <p:cNvPr name="TextBox 4" id="4"/>
          <p:cNvSpPr txBox="true"/>
          <p:nvPr/>
        </p:nvSpPr>
        <p:spPr>
          <a:xfrm rot="0">
            <a:off x="4419263" y="8915091"/>
            <a:ext cx="3795663" cy="376513"/>
          </a:xfrm>
          <a:prstGeom prst="rect">
            <a:avLst/>
          </a:prstGeom>
        </p:spPr>
        <p:txBody>
          <a:bodyPr anchor="t" rtlCol="false" tIns="0" lIns="0" bIns="0" rIns="0">
            <a:spAutoFit/>
          </a:bodyPr>
          <a:lstStyle/>
          <a:p>
            <a:pPr algn="ctr">
              <a:lnSpc>
                <a:spcPts val="2940"/>
              </a:lnSpc>
            </a:pPr>
            <a:r>
              <a:rPr lang="en-US" sz="2100">
                <a:solidFill>
                  <a:srgbClr val="FFFFFF"/>
                </a:solidFill>
                <a:latin typeface="Montserrat Light Bold"/>
              </a:rPr>
              <a:t>(312) 880-8518</a:t>
            </a:r>
          </a:p>
        </p:txBody>
      </p:sp>
      <p:sp>
        <p:nvSpPr>
          <p:cNvPr name="TextBox 5" id="5"/>
          <p:cNvSpPr txBox="true"/>
          <p:nvPr/>
        </p:nvSpPr>
        <p:spPr>
          <a:xfrm rot="0">
            <a:off x="7361396" y="8728449"/>
            <a:ext cx="5712448" cy="745367"/>
          </a:xfrm>
          <a:prstGeom prst="rect">
            <a:avLst/>
          </a:prstGeom>
        </p:spPr>
        <p:txBody>
          <a:bodyPr anchor="t" rtlCol="false" tIns="0" lIns="0" bIns="0" rIns="0">
            <a:spAutoFit/>
          </a:bodyPr>
          <a:lstStyle/>
          <a:p>
            <a:pPr algn="ctr">
              <a:lnSpc>
                <a:spcPts val="2940"/>
              </a:lnSpc>
            </a:pPr>
            <a:r>
              <a:rPr lang="en-US" sz="2100">
                <a:solidFill>
                  <a:srgbClr val="FFFFFF"/>
                </a:solidFill>
                <a:latin typeface="Montserrat Light Bold"/>
              </a:rPr>
              <a:t>322 S. Michigan Ave.</a:t>
            </a:r>
          </a:p>
          <a:p>
            <a:pPr algn="ctr">
              <a:lnSpc>
                <a:spcPts val="2940"/>
              </a:lnSpc>
            </a:pPr>
            <a:r>
              <a:rPr lang="en-US" sz="2100">
                <a:solidFill>
                  <a:srgbClr val="FFFFFF"/>
                </a:solidFill>
                <a:latin typeface="Montserrat Light Bold"/>
              </a:rPr>
              <a:t>Chicago, IL 60604</a:t>
            </a:r>
          </a:p>
        </p:txBody>
      </p:sp>
      <p:sp>
        <p:nvSpPr>
          <p:cNvPr name="TextBox 6" id="6"/>
          <p:cNvSpPr txBox="true"/>
          <p:nvPr/>
        </p:nvSpPr>
        <p:spPr>
          <a:xfrm rot="0">
            <a:off x="11966493" y="8728449"/>
            <a:ext cx="6166926" cy="755337"/>
          </a:xfrm>
          <a:prstGeom prst="rect">
            <a:avLst/>
          </a:prstGeom>
        </p:spPr>
        <p:txBody>
          <a:bodyPr anchor="t" rtlCol="false" tIns="0" lIns="0" bIns="0" rIns="0">
            <a:spAutoFit/>
          </a:bodyPr>
          <a:lstStyle/>
          <a:p>
            <a:pPr algn="ctr">
              <a:lnSpc>
                <a:spcPts val="2940"/>
              </a:lnSpc>
            </a:pPr>
            <a:r>
              <a:rPr lang="en-US" sz="2100">
                <a:solidFill>
                  <a:srgbClr val="FFFFFF"/>
                </a:solidFill>
                <a:latin typeface="Montserrat Light Bold"/>
              </a:rPr>
              <a:t>www.mobilegenralcounsel.com</a:t>
            </a:r>
          </a:p>
          <a:p>
            <a:pPr algn="ctr">
              <a:lnSpc>
                <a:spcPts val="2940"/>
              </a:lnSpc>
            </a:pPr>
            <a:r>
              <a:rPr lang="en-US" sz="2100">
                <a:solidFill>
                  <a:srgbClr val="FFFFFF"/>
                </a:solidFill>
                <a:latin typeface="Montserrat Light Bold"/>
              </a:rPr>
              <a:t>info@mobilegeneralcounsel.com</a:t>
            </a:r>
          </a:p>
        </p:txBody>
      </p:sp>
      <p:grpSp>
        <p:nvGrpSpPr>
          <p:cNvPr name="Group 7" id="7"/>
          <p:cNvGrpSpPr/>
          <p:nvPr/>
        </p:nvGrpSpPr>
        <p:grpSpPr>
          <a:xfrm rot="5400000">
            <a:off x="4114051" y="8834139"/>
            <a:ext cx="1182513" cy="572088"/>
            <a:chOff x="0" y="0"/>
            <a:chExt cx="1181297" cy="571500"/>
          </a:xfrm>
        </p:grpSpPr>
        <p:sp>
          <p:nvSpPr>
            <p:cNvPr name="Freeform 8" id="8"/>
            <p:cNvSpPr/>
            <p:nvPr/>
          </p:nvSpPr>
          <p:spPr>
            <a:xfrm>
              <a:off x="0" y="255270"/>
              <a:ext cx="1181297" cy="69850"/>
            </a:xfrm>
            <a:custGeom>
              <a:avLst/>
              <a:gdLst/>
              <a:ahLst/>
              <a:cxnLst/>
              <a:rect r="r" b="b" t="t" l="l"/>
              <a:pathLst>
                <a:path h="69850" w="1181297">
                  <a:moveTo>
                    <a:pt x="890467" y="0"/>
                  </a:moveTo>
                  <a:lnTo>
                    <a:pt x="0" y="0"/>
                  </a:lnTo>
                  <a:lnTo>
                    <a:pt x="0" y="69850"/>
                  </a:lnTo>
                  <a:lnTo>
                    <a:pt x="1181297" y="69850"/>
                  </a:lnTo>
                  <a:lnTo>
                    <a:pt x="1181297" y="0"/>
                  </a:lnTo>
                  <a:close/>
                </a:path>
              </a:pathLst>
            </a:custGeom>
            <a:solidFill>
              <a:srgbClr val="FFFFFF"/>
            </a:solidFill>
          </p:spPr>
        </p:sp>
      </p:grpSp>
      <p:grpSp>
        <p:nvGrpSpPr>
          <p:cNvPr name="Group 9" id="9"/>
          <p:cNvGrpSpPr/>
          <p:nvPr/>
        </p:nvGrpSpPr>
        <p:grpSpPr>
          <a:xfrm rot="5400000">
            <a:off x="7623670" y="8839124"/>
            <a:ext cx="1182513" cy="572088"/>
            <a:chOff x="0" y="0"/>
            <a:chExt cx="1181297" cy="571500"/>
          </a:xfrm>
        </p:grpSpPr>
        <p:sp>
          <p:nvSpPr>
            <p:cNvPr name="Freeform 10" id="10"/>
            <p:cNvSpPr/>
            <p:nvPr/>
          </p:nvSpPr>
          <p:spPr>
            <a:xfrm>
              <a:off x="0" y="255270"/>
              <a:ext cx="1181297" cy="69850"/>
            </a:xfrm>
            <a:custGeom>
              <a:avLst/>
              <a:gdLst/>
              <a:ahLst/>
              <a:cxnLst/>
              <a:rect r="r" b="b" t="t" l="l"/>
              <a:pathLst>
                <a:path h="69850" w="1181297">
                  <a:moveTo>
                    <a:pt x="890467" y="0"/>
                  </a:moveTo>
                  <a:lnTo>
                    <a:pt x="0" y="0"/>
                  </a:lnTo>
                  <a:lnTo>
                    <a:pt x="0" y="69850"/>
                  </a:lnTo>
                  <a:lnTo>
                    <a:pt x="1181297" y="69850"/>
                  </a:lnTo>
                  <a:lnTo>
                    <a:pt x="1181297" y="0"/>
                  </a:lnTo>
                  <a:close/>
                </a:path>
              </a:pathLst>
            </a:custGeom>
            <a:solidFill>
              <a:srgbClr val="FFFFFF"/>
            </a:solidFill>
          </p:spPr>
        </p:sp>
      </p:grpSp>
      <p:grpSp>
        <p:nvGrpSpPr>
          <p:cNvPr name="Group 11" id="11"/>
          <p:cNvGrpSpPr/>
          <p:nvPr/>
        </p:nvGrpSpPr>
        <p:grpSpPr>
          <a:xfrm rot="5400000">
            <a:off x="11661280" y="8839124"/>
            <a:ext cx="1182513" cy="572088"/>
            <a:chOff x="0" y="0"/>
            <a:chExt cx="1181297" cy="571500"/>
          </a:xfrm>
        </p:grpSpPr>
        <p:sp>
          <p:nvSpPr>
            <p:cNvPr name="Freeform 12" id="12"/>
            <p:cNvSpPr/>
            <p:nvPr/>
          </p:nvSpPr>
          <p:spPr>
            <a:xfrm>
              <a:off x="0" y="255270"/>
              <a:ext cx="1181297" cy="69850"/>
            </a:xfrm>
            <a:custGeom>
              <a:avLst/>
              <a:gdLst/>
              <a:ahLst/>
              <a:cxnLst/>
              <a:rect r="r" b="b" t="t" l="l"/>
              <a:pathLst>
                <a:path h="69850" w="1181297">
                  <a:moveTo>
                    <a:pt x="890467" y="0"/>
                  </a:moveTo>
                  <a:lnTo>
                    <a:pt x="0" y="0"/>
                  </a:lnTo>
                  <a:lnTo>
                    <a:pt x="0" y="69850"/>
                  </a:lnTo>
                  <a:lnTo>
                    <a:pt x="1181297" y="69850"/>
                  </a:lnTo>
                  <a:lnTo>
                    <a:pt x="1181297" y="0"/>
                  </a:lnTo>
                  <a:close/>
                </a:path>
              </a:pathLst>
            </a:custGeom>
            <a:solidFill>
              <a:srgbClr val="FFFFFF"/>
            </a:solidFill>
          </p:spPr>
        </p:sp>
      </p:grpSp>
      <p:pic>
        <p:nvPicPr>
          <p:cNvPr name="Picture 13" id="13"/>
          <p:cNvPicPr>
            <a:picLocks noChangeAspect="true"/>
          </p:cNvPicPr>
          <p:nvPr/>
        </p:nvPicPr>
        <p:blipFill>
          <a:blip r:embed="rId2"/>
          <a:srcRect l="413" t="0" r="14489" b="2096"/>
          <a:stretch>
            <a:fillRect/>
          </a:stretch>
        </p:blipFill>
        <p:spPr>
          <a:xfrm flipH="false" flipV="false" rot="0">
            <a:off x="454995" y="1028700"/>
            <a:ext cx="5409556" cy="6223712"/>
          </a:xfrm>
          <a:prstGeom prst="rect">
            <a:avLst/>
          </a:prstGeom>
        </p:spPr>
      </p:pic>
      <p:sp>
        <p:nvSpPr>
          <p:cNvPr name="TextBox 14" id="14"/>
          <p:cNvSpPr txBox="true"/>
          <p:nvPr/>
        </p:nvSpPr>
        <p:spPr>
          <a:xfrm rot="0">
            <a:off x="454995" y="8462251"/>
            <a:ext cx="3727479" cy="1249188"/>
          </a:xfrm>
          <a:prstGeom prst="rect">
            <a:avLst/>
          </a:prstGeom>
        </p:spPr>
        <p:txBody>
          <a:bodyPr anchor="t" rtlCol="false" tIns="0" lIns="0" bIns="0" rIns="0">
            <a:spAutoFit/>
          </a:bodyPr>
          <a:lstStyle/>
          <a:p>
            <a:pPr algn="ctr">
              <a:lnSpc>
                <a:spcPts val="5062"/>
              </a:lnSpc>
            </a:pPr>
            <a:r>
              <a:rPr lang="en-US" sz="3615">
                <a:solidFill>
                  <a:srgbClr val="FBCC4B"/>
                </a:solidFill>
                <a:latin typeface="Montserrat Classic"/>
              </a:rPr>
              <a:t>YOU MAY REACH US 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CC4B"/>
        </a:solidFill>
      </p:bgPr>
    </p:bg>
    <p:spTree>
      <p:nvGrpSpPr>
        <p:cNvPr id="1" name=""/>
        <p:cNvGrpSpPr/>
        <p:nvPr/>
      </p:nvGrpSpPr>
      <p:grpSpPr>
        <a:xfrm>
          <a:off x="0" y="0"/>
          <a:ext cx="0" cy="0"/>
          <a:chOff x="0" y="0"/>
          <a:chExt cx="0" cy="0"/>
        </a:xfrm>
      </p:grpSpPr>
      <p:grpSp>
        <p:nvGrpSpPr>
          <p:cNvPr name="Group 2" id="2"/>
          <p:cNvGrpSpPr/>
          <p:nvPr/>
        </p:nvGrpSpPr>
        <p:grpSpPr>
          <a:xfrm rot="0">
            <a:off x="8902914" y="1396734"/>
            <a:ext cx="2229438" cy="2229438"/>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TextBox 4" id="4"/>
          <p:cNvSpPr txBox="true"/>
          <p:nvPr/>
        </p:nvSpPr>
        <p:spPr>
          <a:xfrm rot="0">
            <a:off x="11812445" y="1616103"/>
            <a:ext cx="4268931" cy="1695450"/>
          </a:xfrm>
          <a:prstGeom prst="rect">
            <a:avLst/>
          </a:prstGeom>
        </p:spPr>
        <p:txBody>
          <a:bodyPr anchor="t" rtlCol="false" tIns="0" lIns="0" bIns="0" rIns="0">
            <a:spAutoFit/>
          </a:bodyPr>
          <a:lstStyle/>
          <a:p>
            <a:pPr>
              <a:lnSpc>
                <a:spcPts val="4500"/>
              </a:lnSpc>
            </a:pPr>
            <a:r>
              <a:rPr lang="en-US" sz="3000" spc="30">
                <a:solidFill>
                  <a:srgbClr val="000000"/>
                </a:solidFill>
                <a:latin typeface="Montserrat Light"/>
              </a:rPr>
              <a:t>Communications Training and Consultation</a:t>
            </a:r>
          </a:p>
        </p:txBody>
      </p:sp>
      <p:pic>
        <p:nvPicPr>
          <p:cNvPr name="Picture 5" id="5"/>
          <p:cNvPicPr>
            <a:picLocks noChangeAspect="true"/>
          </p:cNvPicPr>
          <p:nvPr/>
        </p:nvPicPr>
        <p:blipFill>
          <a:blip r:embed="rId2"/>
          <a:srcRect l="0" t="0" r="0" b="0"/>
          <a:stretch>
            <a:fillRect/>
          </a:stretch>
        </p:blipFill>
        <p:spPr>
          <a:xfrm flipH="false" flipV="false" rot="0">
            <a:off x="9487725" y="1981546"/>
            <a:ext cx="1059815" cy="1059815"/>
          </a:xfrm>
          <a:prstGeom prst="rect">
            <a:avLst/>
          </a:prstGeom>
        </p:spPr>
      </p:pic>
      <p:grpSp>
        <p:nvGrpSpPr>
          <p:cNvPr name="Group 6" id="6"/>
          <p:cNvGrpSpPr/>
          <p:nvPr/>
        </p:nvGrpSpPr>
        <p:grpSpPr>
          <a:xfrm rot="0">
            <a:off x="8902914" y="4028781"/>
            <a:ext cx="2229438" cy="2229438"/>
            <a:chOff x="0" y="0"/>
            <a:chExt cx="6350000" cy="6350000"/>
          </a:xfrm>
        </p:grpSpPr>
        <p:sp>
          <p:nvSpPr>
            <p:cNvPr name="Freeform 7" id="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TextBox 8" id="8"/>
          <p:cNvSpPr txBox="true"/>
          <p:nvPr/>
        </p:nvSpPr>
        <p:spPr>
          <a:xfrm rot="0">
            <a:off x="11812445" y="4248150"/>
            <a:ext cx="4268931" cy="1695450"/>
          </a:xfrm>
          <a:prstGeom prst="rect">
            <a:avLst/>
          </a:prstGeom>
        </p:spPr>
        <p:txBody>
          <a:bodyPr anchor="t" rtlCol="false" tIns="0" lIns="0" bIns="0" rIns="0">
            <a:spAutoFit/>
          </a:bodyPr>
          <a:lstStyle/>
          <a:p>
            <a:pPr>
              <a:lnSpc>
                <a:spcPts val="4500"/>
              </a:lnSpc>
            </a:pPr>
            <a:r>
              <a:rPr lang="en-US" sz="3000" spc="30">
                <a:solidFill>
                  <a:srgbClr val="000000"/>
                </a:solidFill>
                <a:latin typeface="Montserrat Light"/>
              </a:rPr>
              <a:t>Sexual Harrassment Training and Consulting</a:t>
            </a:r>
          </a:p>
        </p:txBody>
      </p:sp>
      <p:pic>
        <p:nvPicPr>
          <p:cNvPr name="Picture 9" id="9"/>
          <p:cNvPicPr>
            <a:picLocks noChangeAspect="true"/>
          </p:cNvPicPr>
          <p:nvPr/>
        </p:nvPicPr>
        <p:blipFill>
          <a:blip r:embed="rId3"/>
          <a:srcRect l="0" t="0" r="0" b="0"/>
          <a:stretch>
            <a:fillRect/>
          </a:stretch>
        </p:blipFill>
        <p:spPr>
          <a:xfrm flipH="false" flipV="false" rot="0">
            <a:off x="9431047" y="4556914"/>
            <a:ext cx="1173171" cy="1173171"/>
          </a:xfrm>
          <a:prstGeom prst="rect">
            <a:avLst/>
          </a:prstGeom>
        </p:spPr>
      </p:pic>
      <p:grpSp>
        <p:nvGrpSpPr>
          <p:cNvPr name="Group 10" id="10"/>
          <p:cNvGrpSpPr/>
          <p:nvPr/>
        </p:nvGrpSpPr>
        <p:grpSpPr>
          <a:xfrm rot="0">
            <a:off x="8902914" y="6660828"/>
            <a:ext cx="2229438" cy="2229438"/>
            <a:chOff x="0" y="0"/>
            <a:chExt cx="6350000" cy="6350000"/>
          </a:xfrm>
        </p:grpSpPr>
        <p:sp>
          <p:nvSpPr>
            <p:cNvPr name="Freeform 11" id="1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TextBox 12" id="12"/>
          <p:cNvSpPr txBox="true"/>
          <p:nvPr/>
        </p:nvSpPr>
        <p:spPr>
          <a:xfrm rot="0">
            <a:off x="11812445" y="7165947"/>
            <a:ext cx="3769043" cy="1123950"/>
          </a:xfrm>
          <a:prstGeom prst="rect">
            <a:avLst/>
          </a:prstGeom>
        </p:spPr>
        <p:txBody>
          <a:bodyPr anchor="t" rtlCol="false" tIns="0" lIns="0" bIns="0" rIns="0">
            <a:spAutoFit/>
          </a:bodyPr>
          <a:lstStyle/>
          <a:p>
            <a:pPr>
              <a:lnSpc>
                <a:spcPts val="4500"/>
              </a:lnSpc>
            </a:pPr>
            <a:r>
              <a:rPr lang="en-US" sz="3000" spc="30">
                <a:solidFill>
                  <a:srgbClr val="000000"/>
                </a:solidFill>
                <a:latin typeface="Montserrat Light"/>
              </a:rPr>
              <a:t>Diversity Training and Consulting</a:t>
            </a:r>
          </a:p>
        </p:txBody>
      </p:sp>
      <p:pic>
        <p:nvPicPr>
          <p:cNvPr name="Picture 13" id="13"/>
          <p:cNvPicPr>
            <a:picLocks noChangeAspect="true"/>
          </p:cNvPicPr>
          <p:nvPr/>
        </p:nvPicPr>
        <p:blipFill>
          <a:blip r:embed="rId4"/>
          <a:srcRect l="0" t="0" r="0" b="0"/>
          <a:stretch>
            <a:fillRect/>
          </a:stretch>
        </p:blipFill>
        <p:spPr>
          <a:xfrm flipH="false" flipV="false" rot="0">
            <a:off x="9438132" y="7196046"/>
            <a:ext cx="1159002" cy="1159002"/>
          </a:xfrm>
          <a:prstGeom prst="rect">
            <a:avLst/>
          </a:prstGeom>
        </p:spPr>
      </p:pic>
      <p:pic>
        <p:nvPicPr>
          <p:cNvPr name="Picture 14" id="14"/>
          <p:cNvPicPr>
            <a:picLocks noChangeAspect="true"/>
          </p:cNvPicPr>
          <p:nvPr/>
        </p:nvPicPr>
        <p:blipFill>
          <a:blip r:embed="rId5"/>
          <a:srcRect l="7746" t="0" r="7746" b="0"/>
          <a:stretch>
            <a:fillRect/>
          </a:stretch>
        </p:blipFill>
        <p:spPr>
          <a:xfrm flipH="false" flipV="false" rot="0">
            <a:off x="9429478" y="1937176"/>
            <a:ext cx="1148553" cy="1148553"/>
          </a:xfrm>
          <a:prstGeom prst="rect">
            <a:avLst/>
          </a:prstGeom>
        </p:spPr>
      </p:pic>
      <p:pic>
        <p:nvPicPr>
          <p:cNvPr name="Picture 15" id="15"/>
          <p:cNvPicPr>
            <a:picLocks noChangeAspect="true"/>
          </p:cNvPicPr>
          <p:nvPr/>
        </p:nvPicPr>
        <p:blipFill>
          <a:blip r:embed="rId6"/>
          <a:srcRect l="10003" t="0" r="12262" b="5131"/>
          <a:stretch>
            <a:fillRect/>
          </a:stretch>
        </p:blipFill>
        <p:spPr>
          <a:xfrm flipH="false" flipV="false" rot="0">
            <a:off x="9419953" y="7223074"/>
            <a:ext cx="1183945" cy="1104945"/>
          </a:xfrm>
          <a:prstGeom prst="rect">
            <a:avLst/>
          </a:prstGeom>
        </p:spPr>
      </p:pic>
      <p:pic>
        <p:nvPicPr>
          <p:cNvPr name="Picture 16" id="16"/>
          <p:cNvPicPr>
            <a:picLocks noChangeAspect="true"/>
          </p:cNvPicPr>
          <p:nvPr/>
        </p:nvPicPr>
        <p:blipFill>
          <a:blip r:embed="rId7"/>
          <a:srcRect l="0" t="0" r="0" b="0"/>
          <a:stretch>
            <a:fillRect/>
          </a:stretch>
        </p:blipFill>
        <p:spPr>
          <a:xfrm flipH="false" flipV="false" rot="0">
            <a:off x="9269040" y="4466785"/>
            <a:ext cx="1428620" cy="1353430"/>
          </a:xfrm>
          <a:prstGeom prst="rect">
            <a:avLst/>
          </a:prstGeom>
        </p:spPr>
      </p:pic>
      <p:sp>
        <p:nvSpPr>
          <p:cNvPr name="TextBox 17" id="17"/>
          <p:cNvSpPr txBox="true"/>
          <p:nvPr/>
        </p:nvSpPr>
        <p:spPr>
          <a:xfrm rot="0">
            <a:off x="2054785" y="1985391"/>
            <a:ext cx="4433223" cy="6287643"/>
          </a:xfrm>
          <a:prstGeom prst="rect">
            <a:avLst/>
          </a:prstGeom>
        </p:spPr>
        <p:txBody>
          <a:bodyPr anchor="t" rtlCol="false" tIns="0" lIns="0" bIns="0" rIns="0">
            <a:spAutoFit/>
          </a:bodyPr>
          <a:lstStyle/>
          <a:p>
            <a:pPr algn="r">
              <a:lnSpc>
                <a:spcPts val="4536"/>
              </a:lnSpc>
            </a:pPr>
            <a:r>
              <a:rPr lang="en-US" sz="3600" spc="32">
                <a:solidFill>
                  <a:srgbClr val="000000"/>
                </a:solidFill>
                <a:latin typeface="Montserrat Classic"/>
              </a:rPr>
              <a:t>All presented in a fun, engaging manner filled wit</a:t>
            </a:r>
            <a:r>
              <a:rPr lang="en-US" sz="3600" spc="32">
                <a:solidFill>
                  <a:srgbClr val="000000"/>
                </a:solidFill>
                <a:latin typeface="Montserrat Classic"/>
              </a:rPr>
              <a:t>h real world examples, roleplay, and effective</a:t>
            </a:r>
          </a:p>
          <a:p>
            <a:pPr algn="r">
              <a:lnSpc>
                <a:spcPts val="4536"/>
              </a:lnSpc>
            </a:pPr>
            <a:r>
              <a:rPr lang="en-US" sz="3600" spc="32">
                <a:solidFill>
                  <a:srgbClr val="000000"/>
                </a:solidFill>
                <a:latin typeface="Montserrat Classic"/>
              </a:rPr>
              <a:t>solutions that become a permanent part of your corporate culture.</a:t>
            </a:r>
          </a:p>
        </p:txBody>
      </p:sp>
      <p:grpSp>
        <p:nvGrpSpPr>
          <p:cNvPr name="Group 18" id="18"/>
          <p:cNvGrpSpPr/>
          <p:nvPr/>
        </p:nvGrpSpPr>
        <p:grpSpPr>
          <a:xfrm rot="5400000">
            <a:off x="3363264" y="4857456"/>
            <a:ext cx="8682739" cy="572088"/>
            <a:chOff x="0" y="0"/>
            <a:chExt cx="8673815" cy="571500"/>
          </a:xfrm>
        </p:grpSpPr>
        <p:sp>
          <p:nvSpPr>
            <p:cNvPr name="Freeform 19" id="19"/>
            <p:cNvSpPr/>
            <p:nvPr/>
          </p:nvSpPr>
          <p:spPr>
            <a:xfrm>
              <a:off x="0" y="255270"/>
              <a:ext cx="8673815" cy="69850"/>
            </a:xfrm>
            <a:custGeom>
              <a:avLst/>
              <a:gdLst/>
              <a:ahLst/>
              <a:cxnLst/>
              <a:rect r="r" b="b" t="t" l="l"/>
              <a:pathLst>
                <a:path h="69850" w="8673815">
                  <a:moveTo>
                    <a:pt x="8382985" y="0"/>
                  </a:moveTo>
                  <a:lnTo>
                    <a:pt x="0" y="0"/>
                  </a:lnTo>
                  <a:lnTo>
                    <a:pt x="0" y="69850"/>
                  </a:lnTo>
                  <a:lnTo>
                    <a:pt x="8673815" y="69850"/>
                  </a:lnTo>
                  <a:lnTo>
                    <a:pt x="8673815" y="0"/>
                  </a:lnTo>
                  <a:close/>
                </a:path>
              </a:pathLst>
            </a:custGeom>
            <a:solidFill>
              <a:srgbClr val="FFFFFF"/>
            </a:solidFill>
          </p:spPr>
        </p:sp>
      </p:gr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883996" y="688665"/>
            <a:ext cx="16520009" cy="8909669"/>
            <a:chOff x="0" y="0"/>
            <a:chExt cx="5293605" cy="2854978"/>
          </a:xfrm>
        </p:grpSpPr>
        <p:sp>
          <p:nvSpPr>
            <p:cNvPr name="Freeform 3" id="3"/>
            <p:cNvSpPr/>
            <p:nvPr/>
          </p:nvSpPr>
          <p:spPr>
            <a:xfrm>
              <a:off x="0" y="0"/>
              <a:ext cx="5293605" cy="2854978"/>
            </a:xfrm>
            <a:custGeom>
              <a:avLst/>
              <a:gdLst/>
              <a:ahLst/>
              <a:cxnLst/>
              <a:rect r="r" b="b" t="t" l="l"/>
              <a:pathLst>
                <a:path h="2854978" w="5293605">
                  <a:moveTo>
                    <a:pt x="0" y="0"/>
                  </a:moveTo>
                  <a:lnTo>
                    <a:pt x="0" y="2854978"/>
                  </a:lnTo>
                  <a:lnTo>
                    <a:pt x="5293605" y="2854978"/>
                  </a:lnTo>
                  <a:lnTo>
                    <a:pt x="5293605" y="0"/>
                  </a:lnTo>
                  <a:lnTo>
                    <a:pt x="0" y="0"/>
                  </a:lnTo>
                  <a:close/>
                  <a:moveTo>
                    <a:pt x="5232645" y="2794018"/>
                  </a:moveTo>
                  <a:lnTo>
                    <a:pt x="59690" y="2794018"/>
                  </a:lnTo>
                  <a:lnTo>
                    <a:pt x="59690" y="59690"/>
                  </a:lnTo>
                  <a:lnTo>
                    <a:pt x="5232645" y="59690"/>
                  </a:lnTo>
                  <a:lnTo>
                    <a:pt x="5232645" y="2794018"/>
                  </a:lnTo>
                  <a:close/>
                </a:path>
              </a:pathLst>
            </a:custGeom>
            <a:solidFill>
              <a:srgbClr val="FBCC4B"/>
            </a:solidFill>
          </p:spPr>
        </p:sp>
      </p:grpSp>
      <p:sp>
        <p:nvSpPr>
          <p:cNvPr name="TextBox 4" id="4"/>
          <p:cNvSpPr txBox="true"/>
          <p:nvPr/>
        </p:nvSpPr>
        <p:spPr>
          <a:xfrm rot="0">
            <a:off x="4356043" y="4612772"/>
            <a:ext cx="9575915" cy="3974565"/>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Our L.O.V.E. acronym </a:t>
            </a:r>
            <a:r>
              <a:rPr lang="en-US" sz="3200">
                <a:solidFill>
                  <a:srgbClr val="000000"/>
                </a:solidFill>
                <a:latin typeface="Montserrat Light"/>
              </a:rPr>
              <a:t>stands for </a:t>
            </a:r>
            <a:r>
              <a:rPr lang="en-US" sz="3200">
                <a:solidFill>
                  <a:srgbClr val="FBCC4B"/>
                </a:solidFill>
                <a:latin typeface="Montserrat Light Bold"/>
              </a:rPr>
              <a:t>Listening, Open Mindedness, Validation and Empathy</a:t>
            </a:r>
            <a:r>
              <a:rPr lang="en-US" sz="3200">
                <a:solidFill>
                  <a:srgbClr val="000000"/>
                </a:solidFill>
                <a:latin typeface="Montserrat Light"/>
              </a:rPr>
              <a:t>. </a:t>
            </a:r>
            <a:r>
              <a:rPr lang="en-US" sz="3200">
                <a:solidFill>
                  <a:srgbClr val="000000"/>
                </a:solidFill>
                <a:latin typeface="Montserrat Light"/>
              </a:rPr>
              <a:t>And before you think it’s overtly gentle, we can assure you it’s not. It’s raw and it’s real, because that’s the only way to achieve true breakthroughs and lasting impact. Our goal is to change people, not just policy.</a:t>
            </a:r>
          </a:p>
        </p:txBody>
      </p:sp>
      <p:sp>
        <p:nvSpPr>
          <p:cNvPr name="TextBox 5" id="5"/>
          <p:cNvSpPr txBox="true"/>
          <p:nvPr/>
        </p:nvSpPr>
        <p:spPr>
          <a:xfrm rot="0">
            <a:off x="6279851" y="1877412"/>
            <a:ext cx="5728298" cy="2283587"/>
          </a:xfrm>
          <a:prstGeom prst="rect">
            <a:avLst/>
          </a:prstGeom>
        </p:spPr>
        <p:txBody>
          <a:bodyPr anchor="t" rtlCol="false" tIns="0" lIns="0" bIns="0" rIns="0">
            <a:spAutoFit/>
          </a:bodyPr>
          <a:lstStyle/>
          <a:p>
            <a:pPr algn="ctr">
              <a:lnSpc>
                <a:spcPts val="6784"/>
              </a:lnSpc>
            </a:pPr>
            <a:r>
              <a:rPr lang="en-US" sz="6400">
                <a:solidFill>
                  <a:srgbClr val="000000"/>
                </a:solidFill>
                <a:latin typeface="Montserrat Classic"/>
              </a:rPr>
              <a:t>WHY</a:t>
            </a:r>
          </a:p>
          <a:p>
            <a:pPr algn="ctr">
              <a:lnSpc>
                <a:spcPts val="11024"/>
              </a:lnSpc>
            </a:pPr>
            <a:r>
              <a:rPr lang="en-US" sz="10400">
                <a:solidFill>
                  <a:srgbClr val="000000"/>
                </a:solidFill>
                <a:latin typeface="Montserrat Classic"/>
              </a:rPr>
              <a:t>L.O.V.E.?</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BCC4B"/>
        </a:solidFill>
      </p:bgPr>
    </p:bg>
    <p:spTree>
      <p:nvGrpSpPr>
        <p:cNvPr id="1" name=""/>
        <p:cNvGrpSpPr/>
        <p:nvPr/>
      </p:nvGrpSpPr>
      <p:grpSpPr>
        <a:xfrm>
          <a:off x="0" y="0"/>
          <a:ext cx="0" cy="0"/>
          <a:chOff x="0" y="0"/>
          <a:chExt cx="0" cy="0"/>
        </a:xfrm>
      </p:grpSpPr>
      <p:sp>
        <p:nvSpPr>
          <p:cNvPr name="TextBox 2" id="2"/>
          <p:cNvSpPr txBox="true"/>
          <p:nvPr/>
        </p:nvSpPr>
        <p:spPr>
          <a:xfrm rot="0">
            <a:off x="2202537" y="6759379"/>
            <a:ext cx="13882926" cy="1543050"/>
          </a:xfrm>
          <a:prstGeom prst="rect">
            <a:avLst/>
          </a:prstGeom>
        </p:spPr>
        <p:txBody>
          <a:bodyPr anchor="t" rtlCol="false" tIns="0" lIns="0" bIns="0" rIns="0">
            <a:spAutoFit/>
          </a:bodyPr>
          <a:lstStyle/>
          <a:p>
            <a:pPr algn="ctr">
              <a:lnSpc>
                <a:spcPts val="12599"/>
              </a:lnSpc>
            </a:pPr>
            <a:r>
              <a:rPr lang="en-US" sz="9000">
                <a:solidFill>
                  <a:srgbClr val="000000"/>
                </a:solidFill>
                <a:latin typeface="Montserrat Classic"/>
              </a:rPr>
              <a:t>SIGNATURE PROGRAMS</a:t>
            </a:r>
          </a:p>
        </p:txBody>
      </p:sp>
      <p:sp>
        <p:nvSpPr>
          <p:cNvPr name="TextBox 3" id="3"/>
          <p:cNvSpPr txBox="true"/>
          <p:nvPr/>
        </p:nvSpPr>
        <p:spPr>
          <a:xfrm rot="0">
            <a:off x="1621489" y="8587740"/>
            <a:ext cx="15045022" cy="1264920"/>
          </a:xfrm>
          <a:prstGeom prst="rect">
            <a:avLst/>
          </a:prstGeom>
        </p:spPr>
        <p:txBody>
          <a:bodyPr anchor="t" rtlCol="false" tIns="0" lIns="0" bIns="0" rIns="0">
            <a:spAutoFit/>
          </a:bodyPr>
          <a:lstStyle/>
          <a:p>
            <a:pPr algn="ctr">
              <a:lnSpc>
                <a:spcPts val="5040"/>
              </a:lnSpc>
            </a:pPr>
            <a:r>
              <a:rPr lang="en-US" sz="3600">
                <a:solidFill>
                  <a:srgbClr val="000000"/>
                </a:solidFill>
                <a:latin typeface="Montserrat Light"/>
              </a:rPr>
              <a:t>All Programs Utilize Our L.O.V.E. Method of Communication, and Can be Adopted to Suit Timeframe and Audience</a:t>
            </a:r>
          </a:p>
        </p:txBody>
      </p:sp>
      <p:grpSp>
        <p:nvGrpSpPr>
          <p:cNvPr name="Group 4" id="4"/>
          <p:cNvGrpSpPr/>
          <p:nvPr/>
        </p:nvGrpSpPr>
        <p:grpSpPr>
          <a:xfrm rot="0">
            <a:off x="883996" y="6240051"/>
            <a:ext cx="16520009" cy="8909669"/>
            <a:chOff x="0" y="0"/>
            <a:chExt cx="5293605" cy="2854978"/>
          </a:xfrm>
        </p:grpSpPr>
        <p:sp>
          <p:nvSpPr>
            <p:cNvPr name="Freeform 5" id="5"/>
            <p:cNvSpPr/>
            <p:nvPr/>
          </p:nvSpPr>
          <p:spPr>
            <a:xfrm>
              <a:off x="0" y="0"/>
              <a:ext cx="5293605" cy="2854978"/>
            </a:xfrm>
            <a:custGeom>
              <a:avLst/>
              <a:gdLst/>
              <a:ahLst/>
              <a:cxnLst/>
              <a:rect r="r" b="b" t="t" l="l"/>
              <a:pathLst>
                <a:path h="2854978" w="5293605">
                  <a:moveTo>
                    <a:pt x="0" y="0"/>
                  </a:moveTo>
                  <a:lnTo>
                    <a:pt x="0" y="2854978"/>
                  </a:lnTo>
                  <a:lnTo>
                    <a:pt x="5293605" y="2854978"/>
                  </a:lnTo>
                  <a:lnTo>
                    <a:pt x="5293605" y="0"/>
                  </a:lnTo>
                  <a:lnTo>
                    <a:pt x="0" y="0"/>
                  </a:lnTo>
                  <a:close/>
                  <a:moveTo>
                    <a:pt x="5232645" y="2794018"/>
                  </a:moveTo>
                  <a:lnTo>
                    <a:pt x="59690" y="2794018"/>
                  </a:lnTo>
                  <a:lnTo>
                    <a:pt x="59690" y="59690"/>
                  </a:lnTo>
                  <a:lnTo>
                    <a:pt x="5232645" y="59690"/>
                  </a:lnTo>
                  <a:lnTo>
                    <a:pt x="5232645" y="2794018"/>
                  </a:lnTo>
                  <a:close/>
                </a:path>
              </a:pathLst>
            </a:custGeom>
            <a:solidFill>
              <a:srgbClr val="FFFFFF"/>
            </a:solidFill>
          </p:spPr>
        </p:sp>
      </p:grpSp>
      <p:sp>
        <p:nvSpPr>
          <p:cNvPr name="AutoShape 6" id="6"/>
          <p:cNvSpPr/>
          <p:nvPr/>
        </p:nvSpPr>
        <p:spPr>
          <a:xfrm rot="0">
            <a:off x="3044827" y="1449658"/>
            <a:ext cx="5351447" cy="1065493"/>
          </a:xfrm>
          <a:prstGeom prst="rect">
            <a:avLst/>
          </a:prstGeom>
          <a:solidFill>
            <a:srgbClr val="000000"/>
          </a:solidFill>
        </p:spPr>
      </p:sp>
      <p:sp>
        <p:nvSpPr>
          <p:cNvPr name="AutoShape 7" id="7"/>
          <p:cNvSpPr/>
          <p:nvPr/>
        </p:nvSpPr>
        <p:spPr>
          <a:xfrm rot="0">
            <a:off x="3044827" y="2981962"/>
            <a:ext cx="5351447" cy="1065493"/>
          </a:xfrm>
          <a:prstGeom prst="rect">
            <a:avLst/>
          </a:prstGeom>
          <a:solidFill>
            <a:srgbClr val="000000"/>
          </a:solidFill>
        </p:spPr>
      </p:sp>
      <p:sp>
        <p:nvSpPr>
          <p:cNvPr name="AutoShape 8" id="8"/>
          <p:cNvSpPr/>
          <p:nvPr/>
        </p:nvSpPr>
        <p:spPr>
          <a:xfrm rot="0">
            <a:off x="3044827" y="4498965"/>
            <a:ext cx="5351447" cy="1065493"/>
          </a:xfrm>
          <a:prstGeom prst="rect">
            <a:avLst/>
          </a:prstGeom>
          <a:solidFill>
            <a:srgbClr val="000000"/>
          </a:solidFill>
        </p:spPr>
      </p:sp>
      <p:sp>
        <p:nvSpPr>
          <p:cNvPr name="AutoShape 9" id="9"/>
          <p:cNvSpPr/>
          <p:nvPr/>
        </p:nvSpPr>
        <p:spPr>
          <a:xfrm rot="0">
            <a:off x="9891727" y="1449658"/>
            <a:ext cx="5351447" cy="1065493"/>
          </a:xfrm>
          <a:prstGeom prst="rect">
            <a:avLst/>
          </a:prstGeom>
          <a:solidFill>
            <a:srgbClr val="000000"/>
          </a:solidFill>
        </p:spPr>
      </p:sp>
      <p:sp>
        <p:nvSpPr>
          <p:cNvPr name="AutoShape 10" id="10"/>
          <p:cNvSpPr/>
          <p:nvPr/>
        </p:nvSpPr>
        <p:spPr>
          <a:xfrm rot="0">
            <a:off x="9891727" y="2981962"/>
            <a:ext cx="5351447" cy="1065493"/>
          </a:xfrm>
          <a:prstGeom prst="rect">
            <a:avLst/>
          </a:prstGeom>
          <a:solidFill>
            <a:srgbClr val="000000"/>
          </a:solidFill>
        </p:spPr>
      </p:sp>
      <p:sp>
        <p:nvSpPr>
          <p:cNvPr name="AutoShape 11" id="11"/>
          <p:cNvSpPr/>
          <p:nvPr/>
        </p:nvSpPr>
        <p:spPr>
          <a:xfrm rot="0">
            <a:off x="9891727" y="4498965"/>
            <a:ext cx="5351447" cy="1065493"/>
          </a:xfrm>
          <a:prstGeom prst="rect">
            <a:avLst/>
          </a:prstGeom>
          <a:solidFill>
            <a:srgbClr val="000000"/>
          </a:solidFill>
        </p:spPr>
      </p:sp>
      <p:sp>
        <p:nvSpPr>
          <p:cNvPr name="TextBox 12" id="12"/>
          <p:cNvSpPr txBox="true"/>
          <p:nvPr/>
        </p:nvSpPr>
        <p:spPr>
          <a:xfrm rot="0">
            <a:off x="3314353" y="1650935"/>
            <a:ext cx="4584649" cy="567690"/>
          </a:xfrm>
          <a:prstGeom prst="rect">
            <a:avLst/>
          </a:prstGeom>
        </p:spPr>
        <p:txBody>
          <a:bodyPr anchor="t" rtlCol="false" tIns="0" lIns="0" bIns="0" rIns="0">
            <a:spAutoFit/>
          </a:bodyPr>
          <a:lstStyle/>
          <a:p>
            <a:pPr algn="r">
              <a:lnSpc>
                <a:spcPts val="4500"/>
              </a:lnSpc>
            </a:pPr>
            <a:r>
              <a:rPr lang="en-US" sz="3000" spc="30">
                <a:solidFill>
                  <a:srgbClr val="FFFFFF"/>
                </a:solidFill>
                <a:latin typeface="Montserrat Light Bold"/>
              </a:rPr>
              <a:t>Single Day</a:t>
            </a:r>
          </a:p>
        </p:txBody>
      </p:sp>
      <p:sp>
        <p:nvSpPr>
          <p:cNvPr name="TextBox 13" id="13"/>
          <p:cNvSpPr txBox="true"/>
          <p:nvPr/>
        </p:nvSpPr>
        <p:spPr>
          <a:xfrm rot="0">
            <a:off x="3314353" y="3183239"/>
            <a:ext cx="4584649" cy="567690"/>
          </a:xfrm>
          <a:prstGeom prst="rect">
            <a:avLst/>
          </a:prstGeom>
        </p:spPr>
        <p:txBody>
          <a:bodyPr anchor="t" rtlCol="false" tIns="0" lIns="0" bIns="0" rIns="0">
            <a:spAutoFit/>
          </a:bodyPr>
          <a:lstStyle/>
          <a:p>
            <a:pPr algn="r">
              <a:lnSpc>
                <a:spcPts val="4500"/>
              </a:lnSpc>
            </a:pPr>
            <a:r>
              <a:rPr lang="en-US" sz="3000" spc="30">
                <a:solidFill>
                  <a:srgbClr val="FFFFFF"/>
                </a:solidFill>
                <a:latin typeface="Montserrat Light Bold"/>
              </a:rPr>
              <a:t>Multi-Day</a:t>
            </a:r>
          </a:p>
        </p:txBody>
      </p:sp>
      <p:sp>
        <p:nvSpPr>
          <p:cNvPr name="TextBox 14" id="14"/>
          <p:cNvSpPr txBox="true"/>
          <p:nvPr/>
        </p:nvSpPr>
        <p:spPr>
          <a:xfrm rot="0">
            <a:off x="3314353" y="4700241"/>
            <a:ext cx="4584649" cy="567690"/>
          </a:xfrm>
          <a:prstGeom prst="rect">
            <a:avLst/>
          </a:prstGeom>
        </p:spPr>
        <p:txBody>
          <a:bodyPr anchor="t" rtlCol="false" tIns="0" lIns="0" bIns="0" rIns="0">
            <a:spAutoFit/>
          </a:bodyPr>
          <a:lstStyle/>
          <a:p>
            <a:pPr algn="r">
              <a:lnSpc>
                <a:spcPts val="4500"/>
              </a:lnSpc>
            </a:pPr>
            <a:r>
              <a:rPr lang="en-US" sz="3000" spc="30">
                <a:solidFill>
                  <a:srgbClr val="FFFFFF"/>
                </a:solidFill>
                <a:latin typeface="Montserrat Light Bold"/>
              </a:rPr>
              <a:t>Half-Day</a:t>
            </a:r>
          </a:p>
        </p:txBody>
      </p:sp>
      <p:sp>
        <p:nvSpPr>
          <p:cNvPr name="TextBox 15" id="15"/>
          <p:cNvSpPr txBox="true"/>
          <p:nvPr/>
        </p:nvSpPr>
        <p:spPr>
          <a:xfrm rot="0">
            <a:off x="10319112" y="4700241"/>
            <a:ext cx="4663579" cy="567690"/>
          </a:xfrm>
          <a:prstGeom prst="rect">
            <a:avLst/>
          </a:prstGeom>
        </p:spPr>
        <p:txBody>
          <a:bodyPr anchor="t" rtlCol="false" tIns="0" lIns="0" bIns="0" rIns="0">
            <a:spAutoFit/>
          </a:bodyPr>
          <a:lstStyle/>
          <a:p>
            <a:pPr algn="just">
              <a:lnSpc>
                <a:spcPts val="4500"/>
              </a:lnSpc>
            </a:pPr>
            <a:r>
              <a:rPr lang="en-US" sz="3000" spc="30">
                <a:solidFill>
                  <a:srgbClr val="FFFFFF"/>
                </a:solidFill>
                <a:latin typeface="Montserrat Light Bold"/>
              </a:rPr>
              <a:t>Management/C-Suite</a:t>
            </a:r>
          </a:p>
        </p:txBody>
      </p:sp>
      <p:sp>
        <p:nvSpPr>
          <p:cNvPr name="TextBox 16" id="16"/>
          <p:cNvSpPr txBox="true"/>
          <p:nvPr/>
        </p:nvSpPr>
        <p:spPr>
          <a:xfrm rot="0">
            <a:off x="10319112" y="3183239"/>
            <a:ext cx="4663579" cy="567690"/>
          </a:xfrm>
          <a:prstGeom prst="rect">
            <a:avLst/>
          </a:prstGeom>
        </p:spPr>
        <p:txBody>
          <a:bodyPr anchor="t" rtlCol="false" tIns="0" lIns="0" bIns="0" rIns="0">
            <a:spAutoFit/>
          </a:bodyPr>
          <a:lstStyle/>
          <a:p>
            <a:pPr algn="just">
              <a:lnSpc>
                <a:spcPts val="4500"/>
              </a:lnSpc>
            </a:pPr>
            <a:r>
              <a:rPr lang="en-US" sz="3000" spc="30">
                <a:solidFill>
                  <a:srgbClr val="FFFFFF"/>
                </a:solidFill>
                <a:latin typeface="Montserrat Light Bold"/>
              </a:rPr>
              <a:t>Large Audience</a:t>
            </a:r>
          </a:p>
        </p:txBody>
      </p:sp>
      <p:sp>
        <p:nvSpPr>
          <p:cNvPr name="TextBox 17" id="17"/>
          <p:cNvSpPr txBox="true"/>
          <p:nvPr/>
        </p:nvSpPr>
        <p:spPr>
          <a:xfrm rot="0">
            <a:off x="10319112" y="1650935"/>
            <a:ext cx="4663579" cy="567690"/>
          </a:xfrm>
          <a:prstGeom prst="rect">
            <a:avLst/>
          </a:prstGeom>
        </p:spPr>
        <p:txBody>
          <a:bodyPr anchor="t" rtlCol="false" tIns="0" lIns="0" bIns="0" rIns="0">
            <a:spAutoFit/>
          </a:bodyPr>
          <a:lstStyle/>
          <a:p>
            <a:pPr>
              <a:lnSpc>
                <a:spcPts val="4500"/>
              </a:lnSpc>
            </a:pPr>
            <a:r>
              <a:rPr lang="en-US" sz="3000" spc="30">
                <a:solidFill>
                  <a:srgbClr val="FFFFFF"/>
                </a:solidFill>
                <a:latin typeface="Montserrat Light Bold"/>
              </a:rPr>
              <a:t>Small Group</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09406" y="2725380"/>
            <a:ext cx="16269188" cy="2383917"/>
          </a:xfrm>
          <a:prstGeom prst="rect">
            <a:avLst/>
          </a:prstGeom>
        </p:spPr>
        <p:txBody>
          <a:bodyPr anchor="t" rtlCol="false" tIns="0" lIns="0" bIns="0" rIns="0">
            <a:spAutoFit/>
          </a:bodyPr>
          <a:lstStyle/>
          <a:p>
            <a:pPr algn="ctr">
              <a:lnSpc>
                <a:spcPts val="6144"/>
              </a:lnSpc>
            </a:pPr>
            <a:r>
              <a:rPr lang="en-US" sz="6400">
                <a:solidFill>
                  <a:srgbClr val="FBCC4B"/>
                </a:solidFill>
                <a:latin typeface="Montserrat Classic"/>
              </a:rPr>
              <a:t>LOOK BUT DON’T TOUCH </a:t>
            </a:r>
          </a:p>
          <a:p>
            <a:pPr algn="ctr">
              <a:lnSpc>
                <a:spcPts val="6144"/>
              </a:lnSpc>
            </a:pPr>
            <a:r>
              <a:rPr lang="en-US" sz="6400">
                <a:solidFill>
                  <a:srgbClr val="000000"/>
                </a:solidFill>
                <a:latin typeface="Montserrat Classic"/>
              </a:rPr>
              <a:t>HOW IMPLICIT </a:t>
            </a:r>
            <a:r>
              <a:rPr lang="en-US" sz="6400">
                <a:solidFill>
                  <a:srgbClr val="000000"/>
                </a:solidFill>
                <a:latin typeface="Arimo"/>
              </a:rPr>
              <a:t>BI</a:t>
            </a:r>
            <a:r>
              <a:rPr lang="en-US" sz="6400">
                <a:solidFill>
                  <a:srgbClr val="000000"/>
                </a:solidFill>
                <a:latin typeface="Montserrat Classic"/>
              </a:rPr>
              <a:t>AS AFFECTS REVENUES</a:t>
            </a:r>
          </a:p>
        </p:txBody>
      </p:sp>
      <p:sp>
        <p:nvSpPr>
          <p:cNvPr name="TextBox 3" id="3"/>
          <p:cNvSpPr txBox="true"/>
          <p:nvPr/>
        </p:nvSpPr>
        <p:spPr>
          <a:xfrm rot="0">
            <a:off x="1736299" y="5473105"/>
            <a:ext cx="14853990" cy="2231390"/>
          </a:xfrm>
          <a:prstGeom prst="rect">
            <a:avLst/>
          </a:prstGeom>
        </p:spPr>
        <p:txBody>
          <a:bodyPr anchor="t" rtlCol="false" tIns="0" lIns="0" bIns="0" rIns="0">
            <a:spAutoFit/>
          </a:bodyPr>
          <a:lstStyle/>
          <a:p>
            <a:pPr algn="ctr">
              <a:lnSpc>
                <a:spcPts val="4480"/>
              </a:lnSpc>
            </a:pPr>
            <a:r>
              <a:rPr lang="en-US" sz="3200">
                <a:solidFill>
                  <a:srgbClr val="000000"/>
                </a:solidFill>
                <a:latin typeface="Montserrat Light"/>
              </a:rPr>
              <a:t>Bias costs money. </a:t>
            </a:r>
            <a:r>
              <a:rPr lang="en-US" sz="3200">
                <a:solidFill>
                  <a:srgbClr val="000000"/>
                </a:solidFill>
                <a:latin typeface="Montserrat Light"/>
              </a:rPr>
              <a:t>And it works both ways - researchers have found that 70% of all bias is directed at stigmatized groups: minorities, the elderly, the disabled, the overweight and similar. But even the stigmatized have their own biases.</a:t>
            </a:r>
          </a:p>
        </p:txBody>
      </p:sp>
      <p:grpSp>
        <p:nvGrpSpPr>
          <p:cNvPr name="Group 4" id="4"/>
          <p:cNvGrpSpPr/>
          <p:nvPr/>
        </p:nvGrpSpPr>
        <p:grpSpPr>
          <a:xfrm rot="-10800000">
            <a:off x="4821924" y="4986742"/>
            <a:ext cx="8682739" cy="572088"/>
            <a:chOff x="0" y="0"/>
            <a:chExt cx="8673815" cy="571500"/>
          </a:xfrm>
        </p:grpSpPr>
        <p:sp>
          <p:nvSpPr>
            <p:cNvPr name="Freeform 5" id="5"/>
            <p:cNvSpPr/>
            <p:nvPr/>
          </p:nvSpPr>
          <p:spPr>
            <a:xfrm>
              <a:off x="0" y="255270"/>
              <a:ext cx="8673815" cy="69850"/>
            </a:xfrm>
            <a:custGeom>
              <a:avLst/>
              <a:gdLst/>
              <a:ahLst/>
              <a:cxnLst/>
              <a:rect r="r" b="b" t="t" l="l"/>
              <a:pathLst>
                <a:path h="69850" w="8673815">
                  <a:moveTo>
                    <a:pt x="8382985" y="0"/>
                  </a:moveTo>
                  <a:lnTo>
                    <a:pt x="0" y="0"/>
                  </a:lnTo>
                  <a:lnTo>
                    <a:pt x="0" y="69850"/>
                  </a:lnTo>
                  <a:lnTo>
                    <a:pt x="8673815" y="69850"/>
                  </a:lnTo>
                  <a:lnTo>
                    <a:pt x="8673815" y="0"/>
                  </a:lnTo>
                  <a:close/>
                </a:path>
              </a:pathLst>
            </a:custGeom>
            <a:solidFill>
              <a:srgbClr val="000000"/>
            </a:solidFill>
          </p:spPr>
        </p:sp>
      </p:grpSp>
      <p:grpSp>
        <p:nvGrpSpPr>
          <p:cNvPr name="Group 6" id="6"/>
          <p:cNvGrpSpPr/>
          <p:nvPr/>
        </p:nvGrpSpPr>
        <p:grpSpPr>
          <a:xfrm rot="0">
            <a:off x="883996" y="688665"/>
            <a:ext cx="16520009" cy="8909669"/>
            <a:chOff x="0" y="0"/>
            <a:chExt cx="5293605" cy="2854978"/>
          </a:xfrm>
        </p:grpSpPr>
        <p:sp>
          <p:nvSpPr>
            <p:cNvPr name="Freeform 7" id="7"/>
            <p:cNvSpPr/>
            <p:nvPr/>
          </p:nvSpPr>
          <p:spPr>
            <a:xfrm>
              <a:off x="0" y="0"/>
              <a:ext cx="5293605" cy="2854978"/>
            </a:xfrm>
            <a:custGeom>
              <a:avLst/>
              <a:gdLst/>
              <a:ahLst/>
              <a:cxnLst/>
              <a:rect r="r" b="b" t="t" l="l"/>
              <a:pathLst>
                <a:path h="2854978" w="5293605">
                  <a:moveTo>
                    <a:pt x="0" y="0"/>
                  </a:moveTo>
                  <a:lnTo>
                    <a:pt x="0" y="2854978"/>
                  </a:lnTo>
                  <a:lnTo>
                    <a:pt x="5293605" y="2854978"/>
                  </a:lnTo>
                  <a:lnTo>
                    <a:pt x="5293605" y="0"/>
                  </a:lnTo>
                  <a:lnTo>
                    <a:pt x="0" y="0"/>
                  </a:lnTo>
                  <a:close/>
                  <a:moveTo>
                    <a:pt x="5232645" y="2794018"/>
                  </a:moveTo>
                  <a:lnTo>
                    <a:pt x="59690" y="2794018"/>
                  </a:lnTo>
                  <a:lnTo>
                    <a:pt x="59690" y="59690"/>
                  </a:lnTo>
                  <a:lnTo>
                    <a:pt x="5232645" y="59690"/>
                  </a:lnTo>
                  <a:lnTo>
                    <a:pt x="5232645" y="2794018"/>
                  </a:lnTo>
                  <a:close/>
                </a:path>
              </a:pathLst>
            </a:custGeom>
            <a:solidFill>
              <a:srgbClr val="545454"/>
            </a:solid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605314" y="2457219"/>
            <a:ext cx="5789301" cy="6221146"/>
          </a:xfrm>
          <a:prstGeom prst="rect">
            <a:avLst/>
          </a:prstGeom>
        </p:spPr>
        <p:txBody>
          <a:bodyPr anchor="t" rtlCol="false" tIns="0" lIns="0" bIns="0" rIns="0">
            <a:spAutoFit/>
          </a:bodyPr>
          <a:lstStyle/>
          <a:p>
            <a:pPr algn="ctr">
              <a:lnSpc>
                <a:spcPts val="4479"/>
              </a:lnSpc>
            </a:pPr>
            <a:r>
              <a:rPr lang="en-US" sz="3199">
                <a:solidFill>
                  <a:srgbClr val="000000"/>
                </a:solidFill>
                <a:latin typeface="Montserrat Light"/>
              </a:rPr>
              <a:t>Person </a:t>
            </a:r>
            <a:r>
              <a:rPr lang="en-US" sz="3199">
                <a:solidFill>
                  <a:srgbClr val="000000"/>
                </a:solidFill>
                <a:latin typeface="Montserrat Light"/>
              </a:rPr>
              <a:t>A’s work is regarded better than person B’s. But the work itself is the same. It’s the people – race, color, religion, weight, etc. – that’s different.</a:t>
            </a:r>
          </a:p>
          <a:p>
            <a:pPr algn="ctr">
              <a:lnSpc>
                <a:spcPts val="4479"/>
              </a:lnSpc>
            </a:pPr>
            <a:r>
              <a:rPr lang="en-US" sz="3199">
                <a:solidFill>
                  <a:srgbClr val="000000"/>
                </a:solidFill>
                <a:latin typeface="Montserrat Light"/>
              </a:rPr>
              <a:t>“Oh look, another clueless memo from the suits upstairs.”</a:t>
            </a:r>
          </a:p>
          <a:p>
            <a:pPr algn="ctr">
              <a:lnSpc>
                <a:spcPts val="4479"/>
              </a:lnSpc>
            </a:pPr>
            <a:r>
              <a:rPr lang="en-US" sz="3199">
                <a:solidFill>
                  <a:srgbClr val="000000"/>
                </a:solidFill>
                <a:latin typeface="Montserrat Light"/>
              </a:rPr>
              <a:t>“That department never seems to get anything right.”</a:t>
            </a:r>
          </a:p>
        </p:txBody>
      </p:sp>
      <p:sp>
        <p:nvSpPr>
          <p:cNvPr name="TextBox 3" id="3"/>
          <p:cNvSpPr txBox="true"/>
          <p:nvPr/>
        </p:nvSpPr>
        <p:spPr>
          <a:xfrm rot="0">
            <a:off x="2998095" y="1181100"/>
            <a:ext cx="5368358" cy="941232"/>
          </a:xfrm>
          <a:prstGeom prst="rect">
            <a:avLst/>
          </a:prstGeom>
        </p:spPr>
        <p:txBody>
          <a:bodyPr anchor="t" rtlCol="false" tIns="0" lIns="0" bIns="0" rIns="0">
            <a:spAutoFit/>
          </a:bodyPr>
          <a:lstStyle/>
          <a:p>
            <a:pPr algn="ctr">
              <a:lnSpc>
                <a:spcPts val="6912"/>
              </a:lnSpc>
            </a:pPr>
            <a:r>
              <a:rPr lang="en-US" sz="7200">
                <a:solidFill>
                  <a:srgbClr val="FBCC4B"/>
                </a:solidFill>
                <a:latin typeface="Montserrat Classic Bold"/>
              </a:rPr>
              <a:t>EXAMPLES</a:t>
            </a:r>
          </a:p>
        </p:txBody>
      </p:sp>
      <p:sp>
        <p:nvSpPr>
          <p:cNvPr name="AutoShape 4" id="4"/>
          <p:cNvSpPr/>
          <p:nvPr/>
        </p:nvSpPr>
        <p:spPr>
          <a:xfrm rot="0">
            <a:off x="11388204" y="755784"/>
            <a:ext cx="7558391" cy="8670192"/>
          </a:xfrm>
          <a:prstGeom prst="rect">
            <a:avLst/>
          </a:prstGeom>
          <a:solidFill>
            <a:srgbClr val="D9D9D9"/>
          </a:solidFill>
        </p:spPr>
      </p:sp>
      <p:sp>
        <p:nvSpPr>
          <p:cNvPr name="TextBox 5" id="5"/>
          <p:cNvSpPr txBox="true"/>
          <p:nvPr/>
        </p:nvSpPr>
        <p:spPr>
          <a:xfrm rot="0">
            <a:off x="11827597" y="2414394"/>
            <a:ext cx="2805601" cy="468991"/>
          </a:xfrm>
          <a:prstGeom prst="rect">
            <a:avLst/>
          </a:prstGeom>
        </p:spPr>
        <p:txBody>
          <a:bodyPr anchor="t" rtlCol="false" tIns="0" lIns="0" bIns="0" rIns="0">
            <a:spAutoFit/>
          </a:bodyPr>
          <a:lstStyle/>
          <a:p>
            <a:pPr algn="ctr">
              <a:lnSpc>
                <a:spcPts val="3456"/>
              </a:lnSpc>
            </a:pPr>
            <a:r>
              <a:rPr lang="en-US" sz="3600">
                <a:solidFill>
                  <a:srgbClr val="000000"/>
                </a:solidFill>
                <a:latin typeface="Montserrat Classic Bold"/>
              </a:rPr>
              <a:t>INCLUDES:</a:t>
            </a:r>
          </a:p>
        </p:txBody>
      </p:sp>
      <p:sp>
        <p:nvSpPr>
          <p:cNvPr name="TextBox 6" id="6"/>
          <p:cNvSpPr txBox="true"/>
          <p:nvPr/>
        </p:nvSpPr>
        <p:spPr>
          <a:xfrm rot="0">
            <a:off x="11928168" y="3218273"/>
            <a:ext cx="5410062" cy="4457589"/>
          </a:xfrm>
          <a:prstGeom prst="rect">
            <a:avLst/>
          </a:prstGeom>
        </p:spPr>
        <p:txBody>
          <a:bodyPr anchor="t" rtlCol="false" tIns="0" lIns="0" bIns="0" rIns="0">
            <a:spAutoFit/>
          </a:bodyPr>
          <a:lstStyle/>
          <a:p>
            <a:pPr algn="just" marL="604520" indent="-302260" lvl="1">
              <a:lnSpc>
                <a:spcPts val="3919"/>
              </a:lnSpc>
              <a:buFont typeface="Arial"/>
              <a:buChar char="•"/>
            </a:pPr>
            <a:r>
              <a:rPr lang="en-US" sz="2800">
                <a:solidFill>
                  <a:srgbClr val="000000"/>
                </a:solidFill>
                <a:latin typeface="Montserrat Light"/>
              </a:rPr>
              <a:t>Ways to identify bias within your organization.</a:t>
            </a:r>
          </a:p>
          <a:p>
            <a:pPr algn="just" marL="604520" indent="-302260" lvl="1">
              <a:lnSpc>
                <a:spcPts val="3919"/>
              </a:lnSpc>
              <a:buFont typeface="Arial"/>
              <a:buChar char="•"/>
            </a:pPr>
            <a:r>
              <a:rPr lang="en-US" sz="2800">
                <a:solidFill>
                  <a:srgbClr val="000000"/>
                </a:solidFill>
                <a:latin typeface="Montserrat Light"/>
              </a:rPr>
              <a:t>Explain the root of bias and how to self-check for bias.</a:t>
            </a:r>
          </a:p>
          <a:p>
            <a:pPr algn="just" marL="604520" indent="-302260" lvl="1">
              <a:lnSpc>
                <a:spcPts val="3919"/>
              </a:lnSpc>
              <a:buFont typeface="Arial"/>
              <a:buChar char="•"/>
            </a:pPr>
            <a:r>
              <a:rPr lang="en-US" sz="2800">
                <a:solidFill>
                  <a:srgbClr val="000000"/>
                </a:solidFill>
                <a:latin typeface="Montserrat Light"/>
              </a:rPr>
              <a:t>Steps to developing an action plan to resolve bias.</a:t>
            </a:r>
          </a:p>
          <a:p>
            <a:pPr algn="just" marL="604520" indent="-302260" lvl="1">
              <a:lnSpc>
                <a:spcPts val="3919"/>
              </a:lnSpc>
              <a:buFont typeface="Arial"/>
              <a:buChar char="•"/>
            </a:pPr>
            <a:r>
              <a:rPr lang="en-US" sz="2800">
                <a:solidFill>
                  <a:srgbClr val="000000"/>
                </a:solidFill>
                <a:latin typeface="Montserrat Light"/>
              </a:rPr>
              <a:t>Ideas your company can implement to account for bias</a:t>
            </a:r>
          </a:p>
        </p:txBody>
      </p:sp>
      <p:pic>
        <p:nvPicPr>
          <p:cNvPr name="Picture 7" id="7"/>
          <p:cNvPicPr>
            <a:picLocks noChangeAspect="true"/>
          </p:cNvPicPr>
          <p:nvPr/>
        </p:nvPicPr>
        <p:blipFill>
          <a:blip r:embed="rId2"/>
          <a:srcRect l="0" t="8851" r="65173" b="0"/>
          <a:stretch>
            <a:fillRect/>
          </a:stretch>
        </p:blipFill>
        <p:spPr>
          <a:xfrm flipH="false" flipV="false" rot="0">
            <a:off x="-509122" y="2631091"/>
            <a:ext cx="4386466" cy="76559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DAEBUE67iTQ</dc:identifier>
  <dcterms:modified xsi:type="dcterms:W3CDTF">2011-08-01T06:04:30Z</dcterms:modified>
  <cp:revision>1</cp:revision>
  <dc:title>jezlovesjesus18!</dc:title>
</cp:coreProperties>
</file>