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59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7" r:id="rId14"/>
    <p:sldId id="268" r:id="rId15"/>
    <p:sldId id="283" r:id="rId16"/>
    <p:sldId id="284" r:id="rId17"/>
    <p:sldId id="269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6" r:id="rId29"/>
    <p:sldId id="295" r:id="rId30"/>
    <p:sldId id="297" r:id="rId31"/>
    <p:sldId id="265" r:id="rId32"/>
    <p:sldId id="270" r:id="rId33"/>
    <p:sldId id="257" r:id="rId34"/>
    <p:sldId id="258" r:id="rId35"/>
    <p:sldId id="271" r:id="rId36"/>
    <p:sldId id="273" r:id="rId37"/>
    <p:sldId id="261" r:id="rId38"/>
    <p:sldId id="262" r:id="rId39"/>
    <p:sldId id="263" r:id="rId40"/>
    <p:sldId id="260" r:id="rId41"/>
    <p:sldId id="26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4A7"/>
    <a:srgbClr val="BB3744"/>
    <a:srgbClr val="222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/>
    <p:restoredTop sz="94614"/>
  </p:normalViewPr>
  <p:slideViewPr>
    <p:cSldViewPr snapToGrid="0" snapToObjects="1">
      <p:cViewPr>
        <p:scale>
          <a:sx n="80" d="100"/>
          <a:sy n="80" d="100"/>
        </p:scale>
        <p:origin x="145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AE2A-110C-4FC4-8C08-2DC5BBDACA8C}" type="datetimeFigureOut">
              <a:rPr lang="en-PH" smtClean="0"/>
              <a:t>13/06/2019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E6D04-018A-4121-A2ED-09EC415988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525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4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0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1076" y="0"/>
            <a:ext cx="4542924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8261" y="1705666"/>
            <a:ext cx="1958158" cy="344666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2950551" y="1282390"/>
            <a:ext cx="1958158" cy="429322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04797" y="6244683"/>
            <a:ext cx="2467850" cy="3902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3382" y="0"/>
            <a:ext cx="9147382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0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9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8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336C-15E6-664F-B32F-0A2E6E064220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D56E-88F8-1D49-BA66-5AC3CC40B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1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21.xml"/><Relationship Id="rId7" Type="http://schemas.openxmlformats.org/officeDocument/2006/relationships/image" Target="../media/image27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7FD2E7-72A8-0942-B3E7-EECE80D5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13" y="300009"/>
            <a:ext cx="5700787" cy="1754326"/>
          </a:xfrm>
          <a:prstGeom prst="rect">
            <a:avLst/>
          </a:prstGeom>
          <a:solidFill>
            <a:srgbClr val="222F60"/>
          </a:solidFill>
        </p:spPr>
        <p:txBody>
          <a:bodyPr wrap="square">
            <a:spAutoFit/>
          </a:bodyPr>
          <a:lstStyle/>
          <a:p>
            <a:pPr>
              <a:buSzTx/>
            </a:pPr>
            <a:r>
              <a:rPr lang="en-US" sz="3600" b="1" cap="all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ea typeface="PT Serif" charset="0"/>
                <a:cs typeface="PT Serif" charset="0"/>
                <a:sym typeface="Wingdings"/>
              </a:rPr>
              <a:t>UNDERSTANDING COMPETITIVE COLLEGE ADMISSIONS</a:t>
            </a:r>
            <a:endParaRPr lang="en-US" sz="3600" b="1" cap="all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cs typeface="Arial" pitchFamily="34" charset="0"/>
              <a:sym typeface="Wingding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21" y="454055"/>
            <a:ext cx="220161" cy="1477295"/>
            <a:chOff x="196554" y="-1190146"/>
            <a:chExt cx="772576" cy="5184048"/>
          </a:xfrm>
        </p:grpSpPr>
        <p:sp>
          <p:nvSpPr>
            <p:cNvPr id="6" name="Rectangle 5"/>
            <p:cNvSpPr/>
            <p:nvPr/>
          </p:nvSpPr>
          <p:spPr>
            <a:xfrm>
              <a:off x="196554" y="-1190146"/>
              <a:ext cx="772576" cy="5184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6554" y="-837487"/>
              <a:ext cx="450130" cy="4475747"/>
            </a:xfrm>
            <a:prstGeom prst="rect">
              <a:avLst/>
            </a:prstGeom>
            <a:solidFill>
              <a:srgbClr val="BB37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3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529" y="486710"/>
            <a:ext cx="826694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sym typeface="Wingdings"/>
              </a:rPr>
              <a:t>YOUR TEACHERS’ OPINIONS OF YOU MATTER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6" name="Rectangle 6"/>
          <p:cNvSpPr/>
          <p:nvPr>
            <p:custDataLst>
              <p:tags r:id="rId1"/>
            </p:custDataLst>
          </p:nvPr>
        </p:nvSpPr>
        <p:spPr>
          <a:xfrm>
            <a:off x="438529" y="1438275"/>
            <a:ext cx="6483350" cy="31146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Tx/>
              <a:buFont typeface="Courier New" panose="02070309020205020404" pitchFamily="49" charset="0"/>
              <a:buChar char="o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In most cases, you will need to ask (2) academic teachers for recommendations.</a:t>
            </a:r>
          </a:p>
          <a:p>
            <a:pPr marL="342900" indent="-342900" fontAlgn="auto">
              <a:spcBef>
                <a:spcPct val="20000"/>
              </a:spcBef>
              <a:spcAft>
                <a:spcPts val="600"/>
              </a:spcAft>
              <a:buSzTx/>
              <a:buFont typeface="Courier New" panose="02070309020205020404" pitchFamily="49" charset="0"/>
              <a:buChar char="o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Students earn their recommendations everyday through their </a:t>
            </a:r>
            <a:r>
              <a:rPr lang="en-US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class contributions</a:t>
            </a: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600"/>
              </a:spcAft>
              <a:buSzTx/>
              <a:buFont typeface="Courier New" panose="02070309020205020404" pitchFamily="49" charset="0"/>
              <a:buChar char="o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What were you like to teach?                                         </a:t>
            </a:r>
            <a:endParaRPr lang="en-US" dirty="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ＭＳ Ｐゴシック" charset="-128"/>
              <a:cs typeface="Rockwell"/>
              <a:sym typeface="Wingding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600"/>
              </a:spcAft>
              <a:buSzTx/>
              <a:buFont typeface="Courier New" panose="02070309020205020404" pitchFamily="49" charset="0"/>
              <a:buChar char="o"/>
            </a:pPr>
            <a:r>
              <a:rPr lang="en-US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Do you participate in class?                                                Ask for help after class?</a:t>
            </a:r>
            <a:r>
              <a:rPr lang="en-US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</a:t>
            </a:r>
          </a:p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r>
              <a:rPr lang="en-US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Does your teacher know you                                           outside of the classroom?</a:t>
            </a:r>
            <a:endParaRPr lang="en-US" dirty="0">
              <a:latin typeface="Open"/>
              <a:ea typeface="ＭＳ Ｐゴシック" charset="-128"/>
              <a:cs typeface="Rockwell"/>
            </a:endParaRPr>
          </a:p>
        </p:txBody>
      </p:sp>
      <p:pic>
        <p:nvPicPr>
          <p:cNvPr id="8" name="Picture 10" descr="teacher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867025"/>
            <a:ext cx="3889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31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C8D65-BBF8-CA48-9154-267D95CC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478201" y="397386"/>
            <a:ext cx="8187599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ARE YOU PREPARED TO ROCK YOUR TESTS?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8" name="Rectangle 17"/>
          <p:cNvSpPr/>
          <p:nvPr/>
        </p:nvSpPr>
        <p:spPr>
          <a:xfrm>
            <a:off x="2414632" y="1138251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12834" y="197394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2414632" y="279980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414632" y="363706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05700" y="1042950"/>
            <a:ext cx="4690232" cy="710642"/>
            <a:chOff x="3925455" y="1191491"/>
            <a:chExt cx="6400799" cy="969818"/>
          </a:xfrm>
        </p:grpSpPr>
        <p:sp>
          <p:nvSpPr>
            <p:cNvPr id="23" name="Rectangle 2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03902" y="1878568"/>
            <a:ext cx="4690232" cy="710642"/>
            <a:chOff x="3925455" y="1191491"/>
            <a:chExt cx="6400799" cy="969818"/>
          </a:xfrm>
        </p:grpSpPr>
        <p:sp>
          <p:nvSpPr>
            <p:cNvPr id="28" name="Rectangle 2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305700" y="2704354"/>
            <a:ext cx="4690232" cy="710642"/>
            <a:chOff x="3925455" y="1191491"/>
            <a:chExt cx="6400799" cy="969818"/>
          </a:xfrm>
        </p:grpSpPr>
        <p:sp>
          <p:nvSpPr>
            <p:cNvPr id="33" name="Rectangle 3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305700" y="3541540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276496" y="1228994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Rigorous 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2834" y="447025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2303902" y="4374952"/>
            <a:ext cx="4690232" cy="710642"/>
            <a:chOff x="3925455" y="1191491"/>
            <a:chExt cx="6400799" cy="969818"/>
          </a:xfrm>
        </p:grpSpPr>
        <p:sp>
          <p:nvSpPr>
            <p:cNvPr id="45" name="Rectangle 4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74698" y="1865819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Inspiring 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6496" y="2890398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Stellar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Open"/>
                <a:ea typeface="Arial"/>
                <a:sym typeface="Wingdings"/>
              </a:rPr>
              <a:t>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Open"/>
              <a:ea typeface="Arial"/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496" y="3755745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Meaningful 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74698" y="456099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Dynamic 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14632" y="531759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4" name="Group 53"/>
          <p:cNvGrpSpPr/>
          <p:nvPr/>
        </p:nvGrpSpPr>
        <p:grpSpPr>
          <a:xfrm>
            <a:off x="2305700" y="5222292"/>
            <a:ext cx="4690232" cy="710642"/>
            <a:chOff x="3925455" y="1191491"/>
            <a:chExt cx="6400799" cy="969818"/>
          </a:xfrm>
        </p:grpSpPr>
        <p:sp>
          <p:nvSpPr>
            <p:cNvPr id="55" name="Rectangle 5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78294" y="540833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Personal 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7017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77172E-CB02-A648-BC3A-B270EB3F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67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606779" y="425961"/>
            <a:ext cx="5930442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START EARLY AND HAVE A PLAN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xmlns="" id="{03850A9B-AC97-48F9-8578-44C6FA588ACE}"/>
              </a:ext>
            </a:extLst>
          </p:cNvPr>
          <p:cNvSpPr/>
          <p:nvPr/>
        </p:nvSpPr>
        <p:spPr>
          <a:xfrm>
            <a:off x="4471693" y="3275547"/>
            <a:ext cx="2205239" cy="577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600" extrusionOk="0">
                <a:moveTo>
                  <a:pt x="17927" y="21600"/>
                </a:moveTo>
                <a:lnTo>
                  <a:pt x="1127" y="21600"/>
                </a:lnTo>
                <a:cubicBezTo>
                  <a:pt x="708" y="21600"/>
                  <a:pt x="339" y="20918"/>
                  <a:pt x="140" y="19770"/>
                </a:cubicBezTo>
                <a:cubicBezTo>
                  <a:pt x="-103" y="18371"/>
                  <a:pt x="-24" y="16677"/>
                  <a:pt x="335" y="15563"/>
                </a:cubicBezTo>
                <a:lnTo>
                  <a:pt x="1208" y="12841"/>
                </a:lnTo>
                <a:cubicBezTo>
                  <a:pt x="1562" y="11738"/>
                  <a:pt x="1562" y="9868"/>
                  <a:pt x="1208" y="8765"/>
                </a:cubicBezTo>
                <a:lnTo>
                  <a:pt x="335" y="6042"/>
                </a:lnTo>
                <a:cubicBezTo>
                  <a:pt x="-24" y="4928"/>
                  <a:pt x="-101" y="3234"/>
                  <a:pt x="140" y="1830"/>
                </a:cubicBezTo>
                <a:cubicBezTo>
                  <a:pt x="339" y="682"/>
                  <a:pt x="708" y="0"/>
                  <a:pt x="1127" y="0"/>
                </a:cubicBezTo>
                <a:lnTo>
                  <a:pt x="17927" y="0"/>
                </a:lnTo>
                <a:cubicBezTo>
                  <a:pt x="18226" y="0"/>
                  <a:pt x="18508" y="364"/>
                  <a:pt x="18719" y="1023"/>
                </a:cubicBezTo>
                <a:lnTo>
                  <a:pt x="21053" y="8288"/>
                </a:lnTo>
                <a:cubicBezTo>
                  <a:pt x="21497" y="9669"/>
                  <a:pt x="21497" y="11920"/>
                  <a:pt x="21053" y="13301"/>
                </a:cubicBezTo>
                <a:lnTo>
                  <a:pt x="18719" y="20565"/>
                </a:lnTo>
                <a:cubicBezTo>
                  <a:pt x="18508" y="21236"/>
                  <a:pt x="18226" y="21600"/>
                  <a:pt x="17927" y="21600"/>
                </a:cubicBezTo>
                <a:close/>
                <a:moveTo>
                  <a:pt x="1127" y="733"/>
                </a:moveTo>
                <a:cubicBezTo>
                  <a:pt x="813" y="733"/>
                  <a:pt x="542" y="1245"/>
                  <a:pt x="388" y="2143"/>
                </a:cubicBezTo>
                <a:cubicBezTo>
                  <a:pt x="224" y="3098"/>
                  <a:pt x="207" y="4530"/>
                  <a:pt x="542" y="5576"/>
                </a:cubicBezTo>
                <a:lnTo>
                  <a:pt x="1415" y="8299"/>
                </a:lnTo>
                <a:cubicBezTo>
                  <a:pt x="1859" y="9680"/>
                  <a:pt x="1859" y="11931"/>
                  <a:pt x="1415" y="13312"/>
                </a:cubicBezTo>
                <a:lnTo>
                  <a:pt x="542" y="16035"/>
                </a:lnTo>
                <a:cubicBezTo>
                  <a:pt x="207" y="17081"/>
                  <a:pt x="224" y="18513"/>
                  <a:pt x="388" y="19468"/>
                </a:cubicBezTo>
                <a:cubicBezTo>
                  <a:pt x="544" y="20367"/>
                  <a:pt x="813" y="20878"/>
                  <a:pt x="1127" y="20878"/>
                </a:cubicBezTo>
                <a:lnTo>
                  <a:pt x="17927" y="20878"/>
                </a:lnTo>
                <a:cubicBezTo>
                  <a:pt x="18145" y="20878"/>
                  <a:pt x="18354" y="20605"/>
                  <a:pt x="18512" y="20111"/>
                </a:cubicBezTo>
                <a:lnTo>
                  <a:pt x="20846" y="12846"/>
                </a:lnTo>
                <a:cubicBezTo>
                  <a:pt x="21200" y="11744"/>
                  <a:pt x="21200" y="9874"/>
                  <a:pt x="20846" y="8771"/>
                </a:cubicBezTo>
                <a:lnTo>
                  <a:pt x="18512" y="1506"/>
                </a:lnTo>
                <a:cubicBezTo>
                  <a:pt x="18352" y="1012"/>
                  <a:pt x="18145" y="739"/>
                  <a:pt x="17927" y="739"/>
                </a:cubicBezTo>
                <a:lnTo>
                  <a:pt x="1127" y="739"/>
                </a:lnTo>
                <a:close/>
              </a:path>
            </a:pathLst>
          </a:custGeom>
          <a:solidFill>
            <a:srgbClr val="4D64A7"/>
          </a:solidFill>
          <a:ln>
            <a:solidFill>
              <a:srgbClr val="4D6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cap="all" noProof="1" smtClean="0">
                <a:solidFill>
                  <a:schemeClr val="tx1"/>
                </a:solidFill>
              </a:rPr>
              <a:t>SAT </a:t>
            </a:r>
            <a:r>
              <a:rPr lang="en-US" b="1" cap="all" noProof="1" smtClean="0">
                <a:solidFill>
                  <a:schemeClr val="tx1"/>
                </a:solidFill>
              </a:rPr>
              <a:t>SUBJECT TESTS</a:t>
            </a:r>
            <a:endParaRPr lang="en-US" b="1" cap="all" noProof="1">
              <a:solidFill>
                <a:schemeClr val="tx1"/>
              </a:solidFill>
            </a:endParaRP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xmlns="" id="{31B0E4F1-1EF5-4B62-B6C1-D5D63EEED47C}"/>
              </a:ext>
            </a:extLst>
          </p:cNvPr>
          <p:cNvSpPr/>
          <p:nvPr/>
        </p:nvSpPr>
        <p:spPr>
          <a:xfrm>
            <a:off x="5149645" y="2229180"/>
            <a:ext cx="1414854" cy="577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600" extrusionOk="0">
                <a:moveTo>
                  <a:pt x="17927" y="21600"/>
                </a:moveTo>
                <a:lnTo>
                  <a:pt x="1127" y="21600"/>
                </a:lnTo>
                <a:cubicBezTo>
                  <a:pt x="708" y="21600"/>
                  <a:pt x="339" y="20918"/>
                  <a:pt x="140" y="19769"/>
                </a:cubicBezTo>
                <a:cubicBezTo>
                  <a:pt x="-103" y="18371"/>
                  <a:pt x="-24" y="16676"/>
                  <a:pt x="335" y="15562"/>
                </a:cubicBezTo>
                <a:lnTo>
                  <a:pt x="1208" y="12838"/>
                </a:lnTo>
                <a:cubicBezTo>
                  <a:pt x="1562" y="11735"/>
                  <a:pt x="1562" y="9865"/>
                  <a:pt x="1208" y="8762"/>
                </a:cubicBezTo>
                <a:lnTo>
                  <a:pt x="335" y="6038"/>
                </a:lnTo>
                <a:cubicBezTo>
                  <a:pt x="-24" y="4924"/>
                  <a:pt x="-101" y="3229"/>
                  <a:pt x="140" y="1831"/>
                </a:cubicBezTo>
                <a:cubicBezTo>
                  <a:pt x="339" y="682"/>
                  <a:pt x="708" y="0"/>
                  <a:pt x="1127" y="0"/>
                </a:cubicBezTo>
                <a:lnTo>
                  <a:pt x="17927" y="0"/>
                </a:lnTo>
                <a:cubicBezTo>
                  <a:pt x="18226" y="0"/>
                  <a:pt x="18508" y="364"/>
                  <a:pt x="18719" y="1023"/>
                </a:cubicBezTo>
                <a:lnTo>
                  <a:pt x="21053" y="8290"/>
                </a:lnTo>
                <a:cubicBezTo>
                  <a:pt x="21497" y="9671"/>
                  <a:pt x="21497" y="11923"/>
                  <a:pt x="21053" y="13305"/>
                </a:cubicBezTo>
                <a:lnTo>
                  <a:pt x="18719" y="20571"/>
                </a:lnTo>
                <a:cubicBezTo>
                  <a:pt x="18508" y="21236"/>
                  <a:pt x="18228" y="21600"/>
                  <a:pt x="17927" y="21600"/>
                </a:cubicBezTo>
                <a:close/>
                <a:moveTo>
                  <a:pt x="1129" y="728"/>
                </a:moveTo>
                <a:cubicBezTo>
                  <a:pt x="815" y="728"/>
                  <a:pt x="544" y="1239"/>
                  <a:pt x="390" y="2138"/>
                </a:cubicBezTo>
                <a:cubicBezTo>
                  <a:pt x="224" y="3093"/>
                  <a:pt x="209" y="4526"/>
                  <a:pt x="544" y="5572"/>
                </a:cubicBezTo>
                <a:lnTo>
                  <a:pt x="1417" y="8295"/>
                </a:lnTo>
                <a:cubicBezTo>
                  <a:pt x="1861" y="9677"/>
                  <a:pt x="1861" y="11929"/>
                  <a:pt x="1417" y="13310"/>
                </a:cubicBezTo>
                <a:lnTo>
                  <a:pt x="544" y="16034"/>
                </a:lnTo>
                <a:cubicBezTo>
                  <a:pt x="209" y="17080"/>
                  <a:pt x="226" y="18513"/>
                  <a:pt x="390" y="19468"/>
                </a:cubicBezTo>
                <a:cubicBezTo>
                  <a:pt x="546" y="20366"/>
                  <a:pt x="815" y="20878"/>
                  <a:pt x="1129" y="20878"/>
                </a:cubicBezTo>
                <a:lnTo>
                  <a:pt x="17929" y="20878"/>
                </a:lnTo>
                <a:cubicBezTo>
                  <a:pt x="18147" y="20878"/>
                  <a:pt x="18356" y="20605"/>
                  <a:pt x="18514" y="20110"/>
                </a:cubicBezTo>
                <a:lnTo>
                  <a:pt x="20848" y="12844"/>
                </a:lnTo>
                <a:cubicBezTo>
                  <a:pt x="21202" y="11741"/>
                  <a:pt x="21202" y="9870"/>
                  <a:pt x="20848" y="8767"/>
                </a:cubicBezTo>
                <a:lnTo>
                  <a:pt x="18514" y="1495"/>
                </a:lnTo>
                <a:cubicBezTo>
                  <a:pt x="18354" y="1001"/>
                  <a:pt x="18147" y="728"/>
                  <a:pt x="17929" y="728"/>
                </a:cubicBezTo>
                <a:lnTo>
                  <a:pt x="1129" y="728"/>
                </a:lnTo>
                <a:close/>
              </a:path>
            </a:pathLst>
          </a:custGeom>
          <a:solidFill>
            <a:srgbClr val="4D64A7"/>
          </a:solidFill>
          <a:ln>
            <a:solidFill>
              <a:srgbClr val="4D6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cap="all" noProof="1" smtClean="0">
                <a:solidFill>
                  <a:schemeClr val="tx1"/>
                </a:solidFill>
              </a:rPr>
              <a:t>AP EXAMS</a:t>
            </a:r>
            <a:endParaRPr lang="en-US" b="1" cap="all" noProof="1">
              <a:solidFill>
                <a:schemeClr val="tx1"/>
              </a:solidFill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xmlns="" id="{93C82475-9C3B-47B7-9F52-723A7DB7B681}"/>
              </a:ext>
            </a:extLst>
          </p:cNvPr>
          <p:cNvSpPr/>
          <p:nvPr/>
        </p:nvSpPr>
        <p:spPr>
          <a:xfrm>
            <a:off x="3938046" y="2224663"/>
            <a:ext cx="1137140" cy="577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600" extrusionOk="0">
                <a:moveTo>
                  <a:pt x="20259" y="21600"/>
                </a:moveTo>
                <a:lnTo>
                  <a:pt x="3459" y="21600"/>
                </a:lnTo>
                <a:cubicBezTo>
                  <a:pt x="3160" y="21600"/>
                  <a:pt x="2878" y="21236"/>
                  <a:pt x="2667" y="20577"/>
                </a:cubicBezTo>
                <a:lnTo>
                  <a:pt x="333" y="13310"/>
                </a:lnTo>
                <a:cubicBezTo>
                  <a:pt x="-111" y="11929"/>
                  <a:pt x="-111" y="9677"/>
                  <a:pt x="333" y="8290"/>
                </a:cubicBezTo>
                <a:lnTo>
                  <a:pt x="2667" y="1023"/>
                </a:lnTo>
                <a:cubicBezTo>
                  <a:pt x="2878" y="364"/>
                  <a:pt x="3160" y="0"/>
                  <a:pt x="3459" y="0"/>
                </a:cubicBezTo>
                <a:lnTo>
                  <a:pt x="20259" y="0"/>
                </a:lnTo>
                <a:cubicBezTo>
                  <a:pt x="20678" y="0"/>
                  <a:pt x="21047" y="682"/>
                  <a:pt x="21246" y="1831"/>
                </a:cubicBezTo>
                <a:cubicBezTo>
                  <a:pt x="21489" y="3229"/>
                  <a:pt x="21410" y="4924"/>
                  <a:pt x="21051" y="6044"/>
                </a:cubicBezTo>
                <a:lnTo>
                  <a:pt x="20178" y="8767"/>
                </a:lnTo>
                <a:cubicBezTo>
                  <a:pt x="19824" y="9870"/>
                  <a:pt x="19824" y="11741"/>
                  <a:pt x="20178" y="12844"/>
                </a:cubicBezTo>
                <a:lnTo>
                  <a:pt x="21051" y="15568"/>
                </a:lnTo>
                <a:cubicBezTo>
                  <a:pt x="21410" y="16682"/>
                  <a:pt x="21487" y="18376"/>
                  <a:pt x="21246" y="19781"/>
                </a:cubicBezTo>
                <a:cubicBezTo>
                  <a:pt x="21047" y="20918"/>
                  <a:pt x="20678" y="21600"/>
                  <a:pt x="20259" y="21600"/>
                </a:cubicBezTo>
                <a:close/>
                <a:moveTo>
                  <a:pt x="3459" y="722"/>
                </a:moveTo>
                <a:cubicBezTo>
                  <a:pt x="3241" y="722"/>
                  <a:pt x="3032" y="995"/>
                  <a:pt x="2874" y="1490"/>
                </a:cubicBezTo>
                <a:lnTo>
                  <a:pt x="540" y="8756"/>
                </a:lnTo>
                <a:cubicBezTo>
                  <a:pt x="186" y="9859"/>
                  <a:pt x="186" y="11730"/>
                  <a:pt x="540" y="12833"/>
                </a:cubicBezTo>
                <a:lnTo>
                  <a:pt x="2874" y="20099"/>
                </a:lnTo>
                <a:cubicBezTo>
                  <a:pt x="3034" y="20594"/>
                  <a:pt x="3241" y="20867"/>
                  <a:pt x="3459" y="20867"/>
                </a:cubicBezTo>
                <a:lnTo>
                  <a:pt x="20259" y="20867"/>
                </a:lnTo>
                <a:cubicBezTo>
                  <a:pt x="20573" y="20867"/>
                  <a:pt x="20842" y="20355"/>
                  <a:pt x="20998" y="19456"/>
                </a:cubicBezTo>
                <a:cubicBezTo>
                  <a:pt x="21164" y="18501"/>
                  <a:pt x="21179" y="17068"/>
                  <a:pt x="20844" y="16022"/>
                </a:cubicBezTo>
                <a:lnTo>
                  <a:pt x="19971" y="13299"/>
                </a:lnTo>
                <a:cubicBezTo>
                  <a:pt x="19527" y="11917"/>
                  <a:pt x="19527" y="9666"/>
                  <a:pt x="19971" y="8278"/>
                </a:cubicBezTo>
                <a:lnTo>
                  <a:pt x="20844" y="5555"/>
                </a:lnTo>
                <a:cubicBezTo>
                  <a:pt x="21179" y="4509"/>
                  <a:pt x="21162" y="3076"/>
                  <a:pt x="20998" y="2121"/>
                </a:cubicBezTo>
                <a:cubicBezTo>
                  <a:pt x="20842" y="1222"/>
                  <a:pt x="20573" y="711"/>
                  <a:pt x="20259" y="711"/>
                </a:cubicBezTo>
                <a:lnTo>
                  <a:pt x="3459" y="711"/>
                </a:lnTo>
                <a:close/>
              </a:path>
            </a:pathLst>
          </a:custGeom>
          <a:solidFill>
            <a:srgbClr val="4D64A7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cap="all" noProof="1" smtClean="0">
                <a:solidFill>
                  <a:schemeClr val="tx1"/>
                </a:solidFill>
              </a:rPr>
              <a:t>SAT</a:t>
            </a:r>
            <a:endParaRPr lang="en-US" b="1" cap="all" noProof="1">
              <a:solidFill>
                <a:schemeClr val="tx1"/>
              </a:solidFill>
            </a:endParaRPr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xmlns="" id="{C8FE34AA-D8D2-495F-B50B-AD00BD6AB47D}"/>
              </a:ext>
            </a:extLst>
          </p:cNvPr>
          <p:cNvSpPr/>
          <p:nvPr/>
        </p:nvSpPr>
        <p:spPr>
          <a:xfrm flipH="1">
            <a:off x="2648272" y="2248905"/>
            <a:ext cx="1215315" cy="577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600" extrusionOk="0">
                <a:moveTo>
                  <a:pt x="20259" y="21600"/>
                </a:moveTo>
                <a:lnTo>
                  <a:pt x="3459" y="21600"/>
                </a:lnTo>
                <a:cubicBezTo>
                  <a:pt x="3160" y="21600"/>
                  <a:pt x="2878" y="21236"/>
                  <a:pt x="2667" y="20577"/>
                </a:cubicBezTo>
                <a:lnTo>
                  <a:pt x="333" y="13310"/>
                </a:lnTo>
                <a:cubicBezTo>
                  <a:pt x="-111" y="11929"/>
                  <a:pt x="-111" y="9677"/>
                  <a:pt x="333" y="8290"/>
                </a:cubicBezTo>
                <a:lnTo>
                  <a:pt x="2667" y="1023"/>
                </a:lnTo>
                <a:cubicBezTo>
                  <a:pt x="2878" y="364"/>
                  <a:pt x="3160" y="0"/>
                  <a:pt x="3459" y="0"/>
                </a:cubicBezTo>
                <a:lnTo>
                  <a:pt x="20259" y="0"/>
                </a:lnTo>
                <a:cubicBezTo>
                  <a:pt x="20678" y="0"/>
                  <a:pt x="21047" y="682"/>
                  <a:pt x="21246" y="1831"/>
                </a:cubicBezTo>
                <a:cubicBezTo>
                  <a:pt x="21489" y="3229"/>
                  <a:pt x="21410" y="4924"/>
                  <a:pt x="21051" y="6038"/>
                </a:cubicBezTo>
                <a:lnTo>
                  <a:pt x="20178" y="8762"/>
                </a:lnTo>
                <a:cubicBezTo>
                  <a:pt x="19824" y="9865"/>
                  <a:pt x="19824" y="11735"/>
                  <a:pt x="20178" y="12838"/>
                </a:cubicBezTo>
                <a:lnTo>
                  <a:pt x="21051" y="15562"/>
                </a:lnTo>
                <a:cubicBezTo>
                  <a:pt x="21410" y="16676"/>
                  <a:pt x="21487" y="18371"/>
                  <a:pt x="21246" y="19769"/>
                </a:cubicBezTo>
                <a:cubicBezTo>
                  <a:pt x="21047" y="20918"/>
                  <a:pt x="20678" y="21600"/>
                  <a:pt x="20259" y="21600"/>
                </a:cubicBezTo>
                <a:close/>
                <a:moveTo>
                  <a:pt x="3459" y="722"/>
                </a:moveTo>
                <a:cubicBezTo>
                  <a:pt x="3241" y="722"/>
                  <a:pt x="3032" y="995"/>
                  <a:pt x="2874" y="1490"/>
                </a:cubicBezTo>
                <a:lnTo>
                  <a:pt x="540" y="8756"/>
                </a:lnTo>
                <a:cubicBezTo>
                  <a:pt x="186" y="9859"/>
                  <a:pt x="186" y="11730"/>
                  <a:pt x="540" y="12833"/>
                </a:cubicBezTo>
                <a:lnTo>
                  <a:pt x="2874" y="20099"/>
                </a:lnTo>
                <a:cubicBezTo>
                  <a:pt x="3034" y="20594"/>
                  <a:pt x="3241" y="20867"/>
                  <a:pt x="3459" y="20867"/>
                </a:cubicBezTo>
                <a:lnTo>
                  <a:pt x="20259" y="20867"/>
                </a:lnTo>
                <a:cubicBezTo>
                  <a:pt x="20573" y="20867"/>
                  <a:pt x="20844" y="20355"/>
                  <a:pt x="20998" y="19456"/>
                </a:cubicBezTo>
                <a:cubicBezTo>
                  <a:pt x="21164" y="18501"/>
                  <a:pt x="21179" y="17068"/>
                  <a:pt x="20844" y="16022"/>
                </a:cubicBezTo>
                <a:lnTo>
                  <a:pt x="19971" y="13299"/>
                </a:lnTo>
                <a:cubicBezTo>
                  <a:pt x="19527" y="11917"/>
                  <a:pt x="19527" y="9666"/>
                  <a:pt x="19971" y="8278"/>
                </a:cubicBezTo>
                <a:lnTo>
                  <a:pt x="20844" y="5555"/>
                </a:lnTo>
                <a:cubicBezTo>
                  <a:pt x="21179" y="4509"/>
                  <a:pt x="21162" y="3076"/>
                  <a:pt x="20998" y="2121"/>
                </a:cubicBezTo>
                <a:cubicBezTo>
                  <a:pt x="20842" y="1222"/>
                  <a:pt x="20573" y="711"/>
                  <a:pt x="20259" y="711"/>
                </a:cubicBezTo>
                <a:lnTo>
                  <a:pt x="3459" y="711"/>
                </a:lnTo>
                <a:close/>
              </a:path>
            </a:pathLst>
          </a:custGeom>
          <a:solidFill>
            <a:srgbClr val="BB3744"/>
          </a:solidFill>
          <a:ln>
            <a:solidFill>
              <a:srgbClr val="BB3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cap="all" noProof="1" smtClean="0">
                <a:solidFill>
                  <a:schemeClr val="tx1"/>
                </a:solidFill>
                <a:latin typeface="Open"/>
              </a:rPr>
              <a:t>aCT</a:t>
            </a:r>
            <a:endParaRPr lang="en-US" b="1" cap="all" noProof="1">
              <a:solidFill>
                <a:schemeClr val="tx1"/>
              </a:solidFill>
              <a:latin typeface="Open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5117AFF-42B3-4A5A-8AD7-603B39C278E7}"/>
              </a:ext>
            </a:extLst>
          </p:cNvPr>
          <p:cNvGrpSpPr/>
          <p:nvPr/>
        </p:nvGrpSpPr>
        <p:grpSpPr>
          <a:xfrm flipV="1">
            <a:off x="1600200" y="2248905"/>
            <a:ext cx="1048072" cy="1615347"/>
            <a:chOff x="705985" y="2444243"/>
            <a:chExt cx="1397429" cy="2153796"/>
          </a:xfrm>
          <a:solidFill>
            <a:srgbClr val="BB3744"/>
          </a:solidFill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xmlns="" id="{16AE9890-90C4-4499-B2DE-CC820456193D}"/>
                </a:ext>
              </a:extLst>
            </p:cNvPr>
            <p:cNvSpPr/>
            <p:nvPr/>
          </p:nvSpPr>
          <p:spPr>
            <a:xfrm>
              <a:off x="705985" y="2444243"/>
              <a:ext cx="1397429" cy="215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extrusionOk="0">
                  <a:moveTo>
                    <a:pt x="16534" y="21600"/>
                  </a:moveTo>
                  <a:cubicBezTo>
                    <a:pt x="7402" y="21600"/>
                    <a:pt x="0" y="16765"/>
                    <a:pt x="0" y="10800"/>
                  </a:cubicBezTo>
                  <a:cubicBezTo>
                    <a:pt x="0" y="4835"/>
                    <a:pt x="7402" y="0"/>
                    <a:pt x="16534" y="0"/>
                  </a:cubicBezTo>
                  <a:lnTo>
                    <a:pt x="16574" y="0"/>
                  </a:lnTo>
                  <a:cubicBezTo>
                    <a:pt x="17868" y="0"/>
                    <a:pt x="18505" y="1237"/>
                    <a:pt x="17579" y="1944"/>
                  </a:cubicBezTo>
                  <a:lnTo>
                    <a:pt x="16307" y="2917"/>
                  </a:lnTo>
                  <a:cubicBezTo>
                    <a:pt x="15725" y="3362"/>
                    <a:pt x="15725" y="4098"/>
                    <a:pt x="16307" y="4543"/>
                  </a:cubicBezTo>
                  <a:lnTo>
                    <a:pt x="17579" y="5516"/>
                  </a:lnTo>
                  <a:cubicBezTo>
                    <a:pt x="18505" y="6225"/>
                    <a:pt x="17868" y="7460"/>
                    <a:pt x="16574" y="7460"/>
                  </a:cubicBezTo>
                  <a:lnTo>
                    <a:pt x="16397" y="7460"/>
                  </a:lnTo>
                  <a:cubicBezTo>
                    <a:pt x="13573" y="7460"/>
                    <a:pt x="11284" y="8955"/>
                    <a:pt x="11284" y="10800"/>
                  </a:cubicBezTo>
                  <a:cubicBezTo>
                    <a:pt x="11284" y="12645"/>
                    <a:pt x="13573" y="14140"/>
                    <a:pt x="16397" y="14140"/>
                  </a:cubicBezTo>
                  <a:lnTo>
                    <a:pt x="16614" y="14140"/>
                  </a:lnTo>
                  <a:cubicBezTo>
                    <a:pt x="16988" y="14140"/>
                    <a:pt x="17348" y="14256"/>
                    <a:pt x="17619" y="14461"/>
                  </a:cubicBezTo>
                  <a:lnTo>
                    <a:pt x="21018" y="17057"/>
                  </a:lnTo>
                  <a:cubicBezTo>
                    <a:pt x="21600" y="17502"/>
                    <a:pt x="21600" y="18238"/>
                    <a:pt x="21018" y="18683"/>
                  </a:cubicBezTo>
                  <a:lnTo>
                    <a:pt x="17619" y="21279"/>
                  </a:lnTo>
                  <a:cubicBezTo>
                    <a:pt x="17352" y="21484"/>
                    <a:pt x="16991" y="21600"/>
                    <a:pt x="16614" y="21600"/>
                  </a:cubicBezTo>
                  <a:lnTo>
                    <a:pt x="16534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250" noProof="1"/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xmlns="" id="{09804E80-E385-4713-8DEE-767D18883007}"/>
                </a:ext>
              </a:extLst>
            </p:cNvPr>
            <p:cNvSpPr/>
            <p:nvPr/>
          </p:nvSpPr>
          <p:spPr>
            <a:xfrm>
              <a:off x="705985" y="2444243"/>
              <a:ext cx="1234248" cy="2153796"/>
            </a:xfrm>
            <a:custGeom>
              <a:avLst/>
              <a:gdLst>
                <a:gd name="connsiteX0" fmla="*/ 1076909 w 1234248"/>
                <a:gd name="connsiteY0" fmla="*/ 0 h 2153796"/>
                <a:gd name="connsiteX1" fmla="*/ 1079515 w 1234248"/>
                <a:gd name="connsiteY1" fmla="*/ 0 h 2153796"/>
                <a:gd name="connsiteX2" fmla="*/ 1172990 w 1234248"/>
                <a:gd name="connsiteY2" fmla="*/ 101529 h 2153796"/>
                <a:gd name="connsiteX3" fmla="*/ 1172434 w 1234248"/>
                <a:gd name="connsiteY3" fmla="*/ 120481 h 2153796"/>
                <a:gd name="connsiteX4" fmla="*/ 1117756 w 1234248"/>
                <a:gd name="connsiteY4" fmla="*/ 111626 h 2153796"/>
                <a:gd name="connsiteX5" fmla="*/ 1024276 w 1234248"/>
                <a:gd name="connsiteY5" fmla="*/ 106616 h 2153796"/>
                <a:gd name="connsiteX6" fmla="*/ 109990 w 1234248"/>
                <a:gd name="connsiteY6" fmla="*/ 1076898 h 2153796"/>
                <a:gd name="connsiteX7" fmla="*/ 1024276 w 1234248"/>
                <a:gd name="connsiteY7" fmla="*/ 2047180 h 2153796"/>
                <a:gd name="connsiteX8" fmla="*/ 1208537 w 1234248"/>
                <a:gd name="connsiteY8" fmla="*/ 2027468 h 2153796"/>
                <a:gd name="connsiteX9" fmla="*/ 1234248 w 1234248"/>
                <a:gd name="connsiteY9" fmla="*/ 2020452 h 2153796"/>
                <a:gd name="connsiteX10" fmla="*/ 1147579 w 1234248"/>
                <a:gd name="connsiteY10" fmla="*/ 2121788 h 2153796"/>
                <a:gd name="connsiteX11" fmla="*/ 1082120 w 1234248"/>
                <a:gd name="connsiteY11" fmla="*/ 2153796 h 2153796"/>
                <a:gd name="connsiteX12" fmla="*/ 1076909 w 1234248"/>
                <a:gd name="connsiteY12" fmla="*/ 2153796 h 2153796"/>
                <a:gd name="connsiteX13" fmla="*/ 0 w 1234248"/>
                <a:gd name="connsiteY13" fmla="*/ 1076898 h 2153796"/>
                <a:gd name="connsiteX14" fmla="*/ 1076909 w 1234248"/>
                <a:gd name="connsiteY14" fmla="*/ 0 h 215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4248" h="2153796">
                  <a:moveTo>
                    <a:pt x="1076909" y="0"/>
                  </a:moveTo>
                  <a:lnTo>
                    <a:pt x="1079515" y="0"/>
                  </a:lnTo>
                  <a:cubicBezTo>
                    <a:pt x="1132191" y="0"/>
                    <a:pt x="1168152" y="48182"/>
                    <a:pt x="1172990" y="101529"/>
                  </a:cubicBezTo>
                  <a:lnTo>
                    <a:pt x="1172434" y="120481"/>
                  </a:lnTo>
                  <a:lnTo>
                    <a:pt x="1117756" y="111626"/>
                  </a:lnTo>
                  <a:cubicBezTo>
                    <a:pt x="1087021" y="108313"/>
                    <a:pt x="1055835" y="106616"/>
                    <a:pt x="1024276" y="106616"/>
                  </a:cubicBezTo>
                  <a:cubicBezTo>
                    <a:pt x="519330" y="106616"/>
                    <a:pt x="109990" y="541026"/>
                    <a:pt x="109990" y="1076898"/>
                  </a:cubicBezTo>
                  <a:cubicBezTo>
                    <a:pt x="109990" y="1612770"/>
                    <a:pt x="519330" y="2047180"/>
                    <a:pt x="1024276" y="2047180"/>
                  </a:cubicBezTo>
                  <a:cubicBezTo>
                    <a:pt x="1087394" y="2047180"/>
                    <a:pt x="1149019" y="2040393"/>
                    <a:pt x="1208537" y="2027468"/>
                  </a:cubicBezTo>
                  <a:lnTo>
                    <a:pt x="1234248" y="2020452"/>
                  </a:lnTo>
                  <a:lnTo>
                    <a:pt x="1147579" y="2121788"/>
                  </a:lnTo>
                  <a:cubicBezTo>
                    <a:pt x="1130188" y="2142229"/>
                    <a:pt x="1106675" y="2153796"/>
                    <a:pt x="1082120" y="2153796"/>
                  </a:cubicBezTo>
                  <a:lnTo>
                    <a:pt x="1076909" y="2153796"/>
                  </a:lnTo>
                  <a:cubicBezTo>
                    <a:pt x="482115" y="2153796"/>
                    <a:pt x="0" y="1671685"/>
                    <a:pt x="0" y="1076898"/>
                  </a:cubicBezTo>
                  <a:cubicBezTo>
                    <a:pt x="0" y="482111"/>
                    <a:pt x="482115" y="0"/>
                    <a:pt x="1076909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250" noProof="1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37E3A44-D445-46B6-90AC-CDBD2F429AEE}"/>
              </a:ext>
            </a:extLst>
          </p:cNvPr>
          <p:cNvGrpSpPr/>
          <p:nvPr/>
        </p:nvGrpSpPr>
        <p:grpSpPr>
          <a:xfrm>
            <a:off x="6657036" y="2224661"/>
            <a:ext cx="1048072" cy="1615348"/>
            <a:chOff x="10105547" y="2444243"/>
            <a:chExt cx="1397429" cy="2153797"/>
          </a:xfrm>
          <a:solidFill>
            <a:srgbClr val="4D64A7"/>
          </a:solidFill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xmlns="" id="{D5C281C9-524B-4429-9294-C99CAA8F17C7}"/>
                </a:ext>
              </a:extLst>
            </p:cNvPr>
            <p:cNvSpPr/>
            <p:nvPr/>
          </p:nvSpPr>
          <p:spPr>
            <a:xfrm>
              <a:off x="10105547" y="2444243"/>
              <a:ext cx="1397429" cy="215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extrusionOk="0">
                  <a:moveTo>
                    <a:pt x="4921" y="0"/>
                  </a:moveTo>
                  <a:cubicBezTo>
                    <a:pt x="14053" y="0"/>
                    <a:pt x="21455" y="4835"/>
                    <a:pt x="21455" y="10800"/>
                  </a:cubicBezTo>
                  <a:cubicBezTo>
                    <a:pt x="21455" y="16765"/>
                    <a:pt x="14053" y="21600"/>
                    <a:pt x="4921" y="21600"/>
                  </a:cubicBezTo>
                  <a:lnTo>
                    <a:pt x="4881" y="21600"/>
                  </a:lnTo>
                  <a:cubicBezTo>
                    <a:pt x="3587" y="21600"/>
                    <a:pt x="2950" y="20363"/>
                    <a:pt x="3876" y="19656"/>
                  </a:cubicBezTo>
                  <a:lnTo>
                    <a:pt x="5148" y="18683"/>
                  </a:lnTo>
                  <a:cubicBezTo>
                    <a:pt x="5730" y="18238"/>
                    <a:pt x="5730" y="17502"/>
                    <a:pt x="5148" y="17057"/>
                  </a:cubicBezTo>
                  <a:lnTo>
                    <a:pt x="3876" y="16084"/>
                  </a:lnTo>
                  <a:cubicBezTo>
                    <a:pt x="2950" y="15375"/>
                    <a:pt x="3587" y="14140"/>
                    <a:pt x="4881" y="14140"/>
                  </a:cubicBezTo>
                  <a:lnTo>
                    <a:pt x="5058" y="14140"/>
                  </a:lnTo>
                  <a:cubicBezTo>
                    <a:pt x="7882" y="14140"/>
                    <a:pt x="10171" y="12645"/>
                    <a:pt x="10171" y="10800"/>
                  </a:cubicBezTo>
                  <a:cubicBezTo>
                    <a:pt x="10171" y="8955"/>
                    <a:pt x="7882" y="7460"/>
                    <a:pt x="5058" y="7460"/>
                  </a:cubicBezTo>
                  <a:lnTo>
                    <a:pt x="4841" y="7460"/>
                  </a:lnTo>
                  <a:cubicBezTo>
                    <a:pt x="4467" y="7460"/>
                    <a:pt x="4107" y="7344"/>
                    <a:pt x="3836" y="7139"/>
                  </a:cubicBezTo>
                  <a:lnTo>
                    <a:pt x="437" y="4543"/>
                  </a:lnTo>
                  <a:cubicBezTo>
                    <a:pt x="-145" y="4098"/>
                    <a:pt x="-145" y="3362"/>
                    <a:pt x="437" y="2917"/>
                  </a:cubicBezTo>
                  <a:lnTo>
                    <a:pt x="3836" y="321"/>
                  </a:lnTo>
                  <a:cubicBezTo>
                    <a:pt x="4103" y="116"/>
                    <a:pt x="4464" y="0"/>
                    <a:pt x="4841" y="0"/>
                  </a:cubicBezTo>
                  <a:lnTo>
                    <a:pt x="4921" y="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endParaRPr lang="en-US" sz="2250" noProof="1">
                <a:solidFill>
                  <a:srgbClr val="FFFFFF"/>
                </a:solidFill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xmlns="" id="{6108C453-728E-4BC3-8980-0500417186E0}"/>
                </a:ext>
              </a:extLst>
            </p:cNvPr>
            <p:cNvSpPr/>
            <p:nvPr/>
          </p:nvSpPr>
          <p:spPr>
            <a:xfrm rot="10800000">
              <a:off x="10268728" y="2444244"/>
              <a:ext cx="1234248" cy="2153796"/>
            </a:xfrm>
            <a:custGeom>
              <a:avLst/>
              <a:gdLst>
                <a:gd name="connsiteX0" fmla="*/ 1076909 w 1234248"/>
                <a:gd name="connsiteY0" fmla="*/ 0 h 2153796"/>
                <a:gd name="connsiteX1" fmla="*/ 1079515 w 1234248"/>
                <a:gd name="connsiteY1" fmla="*/ 0 h 2153796"/>
                <a:gd name="connsiteX2" fmla="*/ 1172990 w 1234248"/>
                <a:gd name="connsiteY2" fmla="*/ 101529 h 2153796"/>
                <a:gd name="connsiteX3" fmla="*/ 1172434 w 1234248"/>
                <a:gd name="connsiteY3" fmla="*/ 120481 h 2153796"/>
                <a:gd name="connsiteX4" fmla="*/ 1117756 w 1234248"/>
                <a:gd name="connsiteY4" fmla="*/ 111626 h 2153796"/>
                <a:gd name="connsiteX5" fmla="*/ 1024276 w 1234248"/>
                <a:gd name="connsiteY5" fmla="*/ 106616 h 2153796"/>
                <a:gd name="connsiteX6" fmla="*/ 109990 w 1234248"/>
                <a:gd name="connsiteY6" fmla="*/ 1076898 h 2153796"/>
                <a:gd name="connsiteX7" fmla="*/ 1024276 w 1234248"/>
                <a:gd name="connsiteY7" fmla="*/ 2047180 h 2153796"/>
                <a:gd name="connsiteX8" fmla="*/ 1208537 w 1234248"/>
                <a:gd name="connsiteY8" fmla="*/ 2027468 h 2153796"/>
                <a:gd name="connsiteX9" fmla="*/ 1234248 w 1234248"/>
                <a:gd name="connsiteY9" fmla="*/ 2020452 h 2153796"/>
                <a:gd name="connsiteX10" fmla="*/ 1147579 w 1234248"/>
                <a:gd name="connsiteY10" fmla="*/ 2121788 h 2153796"/>
                <a:gd name="connsiteX11" fmla="*/ 1082120 w 1234248"/>
                <a:gd name="connsiteY11" fmla="*/ 2153796 h 2153796"/>
                <a:gd name="connsiteX12" fmla="*/ 1076909 w 1234248"/>
                <a:gd name="connsiteY12" fmla="*/ 2153796 h 2153796"/>
                <a:gd name="connsiteX13" fmla="*/ 0 w 1234248"/>
                <a:gd name="connsiteY13" fmla="*/ 1076898 h 2153796"/>
                <a:gd name="connsiteX14" fmla="*/ 1076909 w 1234248"/>
                <a:gd name="connsiteY14" fmla="*/ 0 h 215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4248" h="2153796">
                  <a:moveTo>
                    <a:pt x="1076909" y="0"/>
                  </a:moveTo>
                  <a:lnTo>
                    <a:pt x="1079515" y="0"/>
                  </a:lnTo>
                  <a:cubicBezTo>
                    <a:pt x="1132191" y="0"/>
                    <a:pt x="1168152" y="48182"/>
                    <a:pt x="1172990" y="101529"/>
                  </a:cubicBezTo>
                  <a:lnTo>
                    <a:pt x="1172434" y="120481"/>
                  </a:lnTo>
                  <a:lnTo>
                    <a:pt x="1117756" y="111626"/>
                  </a:lnTo>
                  <a:cubicBezTo>
                    <a:pt x="1087021" y="108313"/>
                    <a:pt x="1055835" y="106616"/>
                    <a:pt x="1024276" y="106616"/>
                  </a:cubicBezTo>
                  <a:cubicBezTo>
                    <a:pt x="519330" y="106616"/>
                    <a:pt x="109990" y="541026"/>
                    <a:pt x="109990" y="1076898"/>
                  </a:cubicBezTo>
                  <a:cubicBezTo>
                    <a:pt x="109990" y="1612770"/>
                    <a:pt x="519330" y="2047180"/>
                    <a:pt x="1024276" y="2047180"/>
                  </a:cubicBezTo>
                  <a:cubicBezTo>
                    <a:pt x="1087394" y="2047180"/>
                    <a:pt x="1149019" y="2040393"/>
                    <a:pt x="1208537" y="2027468"/>
                  </a:cubicBezTo>
                  <a:lnTo>
                    <a:pt x="1234248" y="2020452"/>
                  </a:lnTo>
                  <a:lnTo>
                    <a:pt x="1147579" y="2121788"/>
                  </a:lnTo>
                  <a:cubicBezTo>
                    <a:pt x="1130188" y="2142229"/>
                    <a:pt x="1106675" y="2153796"/>
                    <a:pt x="1082120" y="2153796"/>
                  </a:cubicBezTo>
                  <a:lnTo>
                    <a:pt x="1076909" y="2153796"/>
                  </a:lnTo>
                  <a:cubicBezTo>
                    <a:pt x="482115" y="2153796"/>
                    <a:pt x="0" y="1671685"/>
                    <a:pt x="0" y="1076898"/>
                  </a:cubicBezTo>
                  <a:cubicBezTo>
                    <a:pt x="0" y="482111"/>
                    <a:pt x="482115" y="0"/>
                    <a:pt x="1076909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250" noProof="1"/>
            </a:p>
          </p:txBody>
        </p:sp>
      </p:grpSp>
      <p:sp>
        <p:nvSpPr>
          <p:cNvPr id="39" name="Shape">
            <a:extLst>
              <a:ext uri="{FF2B5EF4-FFF2-40B4-BE49-F238E27FC236}">
                <a16:creationId xmlns:a16="http://schemas.microsoft.com/office/drawing/2014/main" xmlns="" id="{31B0E4F1-1EF5-4B62-B6C1-D5D63EEED47C}"/>
              </a:ext>
            </a:extLst>
          </p:cNvPr>
          <p:cNvSpPr/>
          <p:nvPr/>
        </p:nvSpPr>
        <p:spPr>
          <a:xfrm flipH="1">
            <a:off x="2533721" y="3262817"/>
            <a:ext cx="1852301" cy="577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600" extrusionOk="0">
                <a:moveTo>
                  <a:pt x="17927" y="21600"/>
                </a:moveTo>
                <a:lnTo>
                  <a:pt x="1127" y="21600"/>
                </a:lnTo>
                <a:cubicBezTo>
                  <a:pt x="708" y="21600"/>
                  <a:pt x="339" y="20918"/>
                  <a:pt x="140" y="19769"/>
                </a:cubicBezTo>
                <a:cubicBezTo>
                  <a:pt x="-103" y="18371"/>
                  <a:pt x="-24" y="16676"/>
                  <a:pt x="335" y="15562"/>
                </a:cubicBezTo>
                <a:lnTo>
                  <a:pt x="1208" y="12838"/>
                </a:lnTo>
                <a:cubicBezTo>
                  <a:pt x="1562" y="11735"/>
                  <a:pt x="1562" y="9865"/>
                  <a:pt x="1208" y="8762"/>
                </a:cubicBezTo>
                <a:lnTo>
                  <a:pt x="335" y="6038"/>
                </a:lnTo>
                <a:cubicBezTo>
                  <a:pt x="-24" y="4924"/>
                  <a:pt x="-101" y="3229"/>
                  <a:pt x="140" y="1831"/>
                </a:cubicBezTo>
                <a:cubicBezTo>
                  <a:pt x="339" y="682"/>
                  <a:pt x="708" y="0"/>
                  <a:pt x="1127" y="0"/>
                </a:cubicBezTo>
                <a:lnTo>
                  <a:pt x="17927" y="0"/>
                </a:lnTo>
                <a:cubicBezTo>
                  <a:pt x="18226" y="0"/>
                  <a:pt x="18508" y="364"/>
                  <a:pt x="18719" y="1023"/>
                </a:cubicBezTo>
                <a:lnTo>
                  <a:pt x="21053" y="8290"/>
                </a:lnTo>
                <a:cubicBezTo>
                  <a:pt x="21497" y="9671"/>
                  <a:pt x="21497" y="11923"/>
                  <a:pt x="21053" y="13305"/>
                </a:cubicBezTo>
                <a:lnTo>
                  <a:pt x="18719" y="20571"/>
                </a:lnTo>
                <a:cubicBezTo>
                  <a:pt x="18508" y="21236"/>
                  <a:pt x="18228" y="21600"/>
                  <a:pt x="17927" y="21600"/>
                </a:cubicBezTo>
                <a:close/>
                <a:moveTo>
                  <a:pt x="1129" y="728"/>
                </a:moveTo>
                <a:cubicBezTo>
                  <a:pt x="815" y="728"/>
                  <a:pt x="544" y="1239"/>
                  <a:pt x="390" y="2138"/>
                </a:cubicBezTo>
                <a:cubicBezTo>
                  <a:pt x="224" y="3093"/>
                  <a:pt x="209" y="4526"/>
                  <a:pt x="544" y="5572"/>
                </a:cubicBezTo>
                <a:lnTo>
                  <a:pt x="1417" y="8295"/>
                </a:lnTo>
                <a:cubicBezTo>
                  <a:pt x="1861" y="9677"/>
                  <a:pt x="1861" y="11929"/>
                  <a:pt x="1417" y="13310"/>
                </a:cubicBezTo>
                <a:lnTo>
                  <a:pt x="544" y="16034"/>
                </a:lnTo>
                <a:cubicBezTo>
                  <a:pt x="209" y="17080"/>
                  <a:pt x="226" y="18513"/>
                  <a:pt x="390" y="19468"/>
                </a:cubicBezTo>
                <a:cubicBezTo>
                  <a:pt x="546" y="20366"/>
                  <a:pt x="815" y="20878"/>
                  <a:pt x="1129" y="20878"/>
                </a:cubicBezTo>
                <a:lnTo>
                  <a:pt x="17929" y="20878"/>
                </a:lnTo>
                <a:cubicBezTo>
                  <a:pt x="18147" y="20878"/>
                  <a:pt x="18356" y="20605"/>
                  <a:pt x="18514" y="20110"/>
                </a:cubicBezTo>
                <a:lnTo>
                  <a:pt x="20848" y="12844"/>
                </a:lnTo>
                <a:cubicBezTo>
                  <a:pt x="21202" y="11741"/>
                  <a:pt x="21202" y="9870"/>
                  <a:pt x="20848" y="8767"/>
                </a:cubicBezTo>
                <a:lnTo>
                  <a:pt x="18514" y="1495"/>
                </a:lnTo>
                <a:cubicBezTo>
                  <a:pt x="18354" y="1001"/>
                  <a:pt x="18147" y="728"/>
                  <a:pt x="17929" y="728"/>
                </a:cubicBezTo>
                <a:lnTo>
                  <a:pt x="1129" y="728"/>
                </a:lnTo>
                <a:close/>
              </a:path>
            </a:pathLst>
          </a:custGeom>
          <a:solidFill>
            <a:srgbClr val="BB3744"/>
          </a:solidFill>
          <a:ln>
            <a:solidFill>
              <a:srgbClr val="BB3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cap="all" noProof="1" smtClean="0">
                <a:solidFill>
                  <a:schemeClr val="tx1"/>
                </a:solidFill>
              </a:rPr>
              <a:t>PSAT/NMSQT</a:t>
            </a:r>
            <a:endParaRPr lang="en-US" b="1" cap="all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1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18094" y="623728"/>
            <a:ext cx="861774" cy="42575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48"/>
              </a:lnSpc>
            </a:pPr>
            <a:r>
              <a:rPr lang="en-US" sz="2626" b="1" spc="75" dirty="0">
                <a:solidFill>
                  <a:srgbClr val="BB3744"/>
                </a:solidFill>
                <a:latin typeface="PT Serif" charset="0"/>
                <a:ea typeface="PT Serif" charset="0"/>
                <a:cs typeface="PT Serif" charset="0"/>
              </a:rPr>
              <a:t>SAT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0303" y="0"/>
            <a:ext cx="3753697" cy="81234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TextBox 5"/>
          <p:cNvSpPr txBox="1"/>
          <p:nvPr/>
        </p:nvSpPr>
        <p:spPr>
          <a:xfrm>
            <a:off x="5245886" y="1170034"/>
            <a:ext cx="3401055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5 timed sections in 3 content areas including </a:t>
            </a:r>
            <a:r>
              <a:rPr lang="en-US" sz="1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Reading Test (65 min)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,                               </a:t>
            </a:r>
            <a:r>
              <a:rPr lang="en-US" sz="1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Writing &amp; Language  Test (35 min), Math – Two Tests (one with calculator and one without calculator, 80 min total)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, </a:t>
            </a:r>
            <a:r>
              <a:rPr lang="en-US" sz="1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and optional Essay (50 min)</a:t>
            </a:r>
            <a:endParaRPr lang="en-US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 marL="128622" indent="-128622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endParaRPr lang="en-US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Composite score range of 400-1600 (200-800 per two content areas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: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Reading/Writing &amp; Language and Math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); Essay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reported in 3 dimensions (Reading/Analysis/Writing), each scored from 2-8</a:t>
            </a:r>
          </a:p>
          <a:p>
            <a:pPr marL="128622" indent="-128622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endParaRPr lang="en-US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Reading and Writing &amp; Language Tests includes graphic information</a:t>
            </a:r>
          </a:p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endParaRPr lang="en-US" sz="1400" dirty="0">
              <a:solidFill>
                <a:srgbClr val="1C2854"/>
              </a:solidFill>
              <a:latin typeface="Open"/>
              <a:ea typeface="Montserrat" charset="0"/>
              <a:cs typeface="Montserra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4547" y="1318814"/>
            <a:ext cx="2394830" cy="3938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0504" y="1794221"/>
            <a:ext cx="2107652" cy="2783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8" name="Picture Placeholder 4"/>
          <p:cNvPicPr>
            <a:picLocks noGrp="1" noChangeAspect="1"/>
          </p:cNvPicPr>
          <p:nvPr>
            <p:ph type="pic" sz="quarter" idx="5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>
          <a:xfrm>
            <a:off x="310504" y="1794222"/>
            <a:ext cx="2107652" cy="2783077"/>
          </a:xfrm>
        </p:spPr>
      </p:pic>
      <p:pic>
        <p:nvPicPr>
          <p:cNvPr id="19" name="Picture Placeholder 6"/>
          <p:cNvPicPr>
            <a:picLocks noGrp="1" noChangeAspect="1"/>
          </p:cNvPicPr>
          <p:nvPr>
            <p:ph type="pic" sz="quarter" idx="5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r="29728"/>
          <a:stretch>
            <a:fillRect/>
          </a:stretch>
        </p:blipFill>
        <p:spPr>
          <a:xfrm>
            <a:off x="2774547" y="1318814"/>
            <a:ext cx="2394830" cy="3938986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41035"/>
          <a:stretch/>
        </p:blipFill>
        <p:spPr/>
      </p:pic>
      <p:sp>
        <p:nvSpPr>
          <p:cNvPr id="26" name="TextBox 25"/>
          <p:cNvSpPr txBox="1"/>
          <p:nvPr/>
        </p:nvSpPr>
        <p:spPr>
          <a:xfrm>
            <a:off x="416959" y="1530114"/>
            <a:ext cx="2265557" cy="42575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48"/>
              </a:lnSpc>
            </a:pPr>
            <a:r>
              <a:rPr lang="en-US" sz="2626" b="1" spc="75" dirty="0">
                <a:solidFill>
                  <a:srgbClr val="BB3744"/>
                </a:solidFill>
                <a:latin typeface="PT Serif" charset="0"/>
                <a:ea typeface="PT Serif" charset="0"/>
                <a:cs typeface="PT Serif" charset="0"/>
              </a:rPr>
              <a:t>SAT (CONT.)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6958" y="856580"/>
            <a:ext cx="3753697" cy="81234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8" name="TextBox 27"/>
          <p:cNvSpPr txBox="1"/>
          <p:nvPr/>
        </p:nvSpPr>
        <p:spPr>
          <a:xfrm>
            <a:off x="416958" y="2151279"/>
            <a:ext cx="348672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96" indent="-171496">
              <a:spcBef>
                <a:spcPts val="375"/>
              </a:spcBef>
              <a:spcAft>
                <a:spcPts val="375"/>
              </a:spcAft>
              <a:buSzPct val="150000"/>
              <a:buBlip>
                <a:blip r:embed="rId4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Math includes Arithmetic, Algebra I and II, Geometry, and Trigonometry concepts with 4 response multiple-choice and grid-in questions</a:t>
            </a:r>
          </a:p>
          <a:p>
            <a:pPr marL="171496" indent="-171496">
              <a:spcBef>
                <a:spcPts val="375"/>
              </a:spcBef>
              <a:spcAft>
                <a:spcPts val="375"/>
              </a:spcAft>
              <a:buSzPct val="150000"/>
              <a:buBlip>
                <a:blip r:embed="rId4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No penalty for wrong answers </a:t>
            </a:r>
          </a:p>
          <a:p>
            <a:pPr marL="171496" indent="-171496">
              <a:spcBef>
                <a:spcPts val="375"/>
              </a:spcBef>
              <a:spcAft>
                <a:spcPts val="375"/>
              </a:spcAft>
              <a:buSzPct val="150000"/>
              <a:buBlip>
                <a:blip r:embed="rId4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Can take the SAT more than once – </a:t>
            </a:r>
            <a:b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</a:b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Super Score</a:t>
            </a:r>
          </a:p>
          <a:p>
            <a:pPr marL="171496" indent="-171496">
              <a:spcBef>
                <a:spcPts val="375"/>
              </a:spcBef>
              <a:spcAft>
                <a:spcPts val="375"/>
              </a:spcAft>
              <a:buSzPct val="150000"/>
              <a:buBlip>
                <a:blip r:embed="rId4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Administered by the College Board seven times per year: March, May, June, August, October, November, and December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9111" y="488120"/>
            <a:ext cx="906017" cy="42575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48"/>
              </a:lnSpc>
            </a:pPr>
            <a:r>
              <a:rPr lang="en-US" sz="2626" b="1" spc="75" dirty="0" smtClean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</a:rPr>
              <a:t>ACT</a:t>
            </a:r>
            <a:endParaRPr lang="en-US" sz="2626" b="1" spc="75" dirty="0">
              <a:solidFill>
                <a:srgbClr val="BB3744"/>
              </a:solidFill>
              <a:latin typeface="Open"/>
              <a:ea typeface="PT Serif" charset="0"/>
              <a:cs typeface="PT Serif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9111" y="-1"/>
            <a:ext cx="4084890" cy="884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Rectangle 10"/>
          <p:cNvSpPr/>
          <p:nvPr/>
        </p:nvSpPr>
        <p:spPr>
          <a:xfrm>
            <a:off x="592069" y="2322521"/>
            <a:ext cx="1771644" cy="2661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7099" y="1112946"/>
            <a:ext cx="394205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5 timed sections in 5 content areas including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Math Section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(60 min),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Reading Section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(35 min),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Science Section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(35 min),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English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Section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(45 min), and optional </a:t>
            </a:r>
            <a:r>
              <a:rPr lang="en-US" sz="1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Writing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(30 min)</a:t>
            </a: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Composite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score range of  </a:t>
            </a:r>
            <a:r>
              <a:rPr lang="en-US" sz="14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of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 1-36 (and 1-36 per five content areas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)</a:t>
            </a:r>
            <a:endParaRPr lang="en-US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Math section includes Arithmetic, Algebra (advanced topics such as complex numbers), Geometry, and Trigonometry concepts with 5 response multiple-choice questions 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only</a:t>
            </a: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Science section includes chemistry, biology, and </a:t>
            </a:r>
            <a:r>
              <a:rPr lang="en-US" sz="1400" dirty="0" smtClean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physical science </a:t>
            </a: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questions based on graphs, charts, tables</a:t>
            </a:r>
            <a:r>
              <a:rPr lang="en-US" sz="1400" dirty="0" smtClean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,  and </a:t>
            </a: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diagrams </a:t>
            </a: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No penalty for </a:t>
            </a:r>
            <a:r>
              <a:rPr lang="en-US" sz="1400" dirty="0" smtClean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guessing</a:t>
            </a:r>
            <a:endParaRPr lang="en-US" sz="1400" dirty="0">
              <a:solidFill>
                <a:srgbClr val="1C2854"/>
              </a:solidFill>
              <a:latin typeface="Open"/>
              <a:ea typeface="Montserrat" charset="0"/>
              <a:cs typeface="Montserrat" charset="0"/>
            </a:endParaRP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4"/>
              </a:buBlip>
            </a:pP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Administered by the ACT six times per year:                     September, October, December, February , April, and </a:t>
            </a:r>
            <a:r>
              <a:rPr lang="en-US" sz="1400" dirty="0" smtClean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June</a:t>
            </a:r>
            <a:endParaRPr lang="en-US" sz="1400" dirty="0">
              <a:solidFill>
                <a:srgbClr val="1C2854"/>
              </a:solidFill>
              <a:latin typeface="Open"/>
              <a:ea typeface="Montserrat" charset="0"/>
              <a:cs typeface="Montserra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46599" y="2766793"/>
            <a:ext cx="2661386" cy="1772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54137" y="1112946"/>
            <a:ext cx="2255039" cy="2915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8" descr="delete 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36" y="1112946"/>
            <a:ext cx="2255039" cy="29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7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00" y="651638"/>
            <a:ext cx="390741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SAT SUBJECT TESTS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4000" y="-1"/>
            <a:ext cx="5080001" cy="884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TextBox 5"/>
          <p:cNvSpPr txBox="1"/>
          <p:nvPr/>
        </p:nvSpPr>
        <p:spPr>
          <a:xfrm>
            <a:off x="4064000" y="1325825"/>
            <a:ext cx="4841418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96" indent="-171496">
              <a:spcBef>
                <a:spcPts val="188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English (Literature), History (U.S. History, World History), 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Math (Level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1 and Level 2-includes pre-calculus/trig), Science (Biology Ecological, Biology Molecular, Chemistry), Language (12 tests)</a:t>
            </a: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Many of the country's top colleges and universities require students take two or more SAT Subject Tests, including:</a:t>
            </a:r>
          </a:p>
          <a:p>
            <a:pPr>
              <a:spcBef>
                <a:spcPts val="600"/>
              </a:spcBef>
              <a:spcAft>
                <a:spcPts val="188"/>
              </a:spcAft>
              <a:buSzPct val="150000"/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Boston College	Boston University	</a:t>
            </a:r>
          </a:p>
          <a:p>
            <a:pPr>
              <a:spcBef>
                <a:spcPts val="600"/>
              </a:spcBef>
              <a:spcAft>
                <a:spcPts val="188"/>
              </a:spcAft>
              <a:buSzPct val="150000"/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Rice	Brown 	Cornell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	</a:t>
            </a:r>
            <a:endParaRPr lang="en-US" sz="1400" dirty="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>
              <a:spcBef>
                <a:spcPts val="600"/>
              </a:spcBef>
              <a:spcAft>
                <a:spcPts val="188"/>
              </a:spcAft>
              <a:buSzPct val="150000"/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Duke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Dartmouth 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MIT</a:t>
            </a:r>
          </a:p>
          <a:p>
            <a:pPr>
              <a:spcBef>
                <a:spcPts val="600"/>
              </a:spcBef>
              <a:spcAft>
                <a:spcPts val="188"/>
              </a:spcAft>
              <a:buSzPct val="150000"/>
            </a:pP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NYU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Wellesley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Yale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	</a:t>
            </a:r>
            <a:r>
              <a:rPr lang="en-US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  <a:sym typeface="Wingdings"/>
              </a:rPr>
              <a:t>Harvard</a:t>
            </a:r>
            <a:endParaRPr lang="en-US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1C2854"/>
              </a:solidFill>
              <a:latin typeface="Open"/>
              <a:ea typeface="Montserrat" charset="0"/>
              <a:cs typeface="Montserrat" charset="0"/>
              <a:sym typeface="Wingdings"/>
            </a:endParaRP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Other schools recommend the SAT subject tests, and strong scores will certainly strengthen an application. </a:t>
            </a:r>
          </a:p>
          <a:p>
            <a:pPr marL="171496" indent="-171496">
              <a:spcBef>
                <a:spcPts val="600"/>
              </a:spcBef>
              <a:spcAft>
                <a:spcPts val="188"/>
              </a:spcAft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1C2854"/>
                </a:solidFill>
                <a:latin typeface="Open"/>
                <a:ea typeface="Montserrat" charset="0"/>
                <a:cs typeface="Montserrat" charset="0"/>
              </a:rPr>
              <a:t>Visit  college’s website for more information; colleges change their admissions criteria often.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1"/>
          <a:stretch/>
        </p:blipFill>
        <p:spPr>
          <a:xfrm>
            <a:off x="0" y="1325825"/>
            <a:ext cx="3706261" cy="37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6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21" name="Rectangle 20"/>
          <p:cNvSpPr/>
          <p:nvPr/>
        </p:nvSpPr>
        <p:spPr>
          <a:xfrm>
            <a:off x="-3382" y="0"/>
            <a:ext cx="9144000" cy="6012955"/>
          </a:xfrm>
          <a:prstGeom prst="rect">
            <a:avLst/>
          </a:prstGeom>
          <a:solidFill>
            <a:srgbClr val="1C285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2449104" y="652864"/>
            <a:ext cx="4281786" cy="6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1" b="1" dirty="0">
                <a:solidFill>
                  <a:schemeClr val="bg1"/>
                </a:solidFill>
                <a:latin typeface="Open"/>
                <a:ea typeface="PT Serif" charset="0"/>
                <a:cs typeface="PT Serif" charset="0"/>
              </a:rPr>
              <a:t>TEST PREP TIME LINE</a:t>
            </a:r>
            <a:endParaRPr lang="en-US" altLang="en-US" sz="3001" dirty="0">
              <a:solidFill>
                <a:schemeClr val="bg1"/>
              </a:solidFill>
              <a:latin typeface="Open"/>
              <a:ea typeface="PT Serif" charset="0"/>
              <a:cs typeface="PT Serif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95152" y="0"/>
            <a:ext cx="3753697" cy="119990"/>
          </a:xfrm>
          <a:prstGeom prst="rect">
            <a:avLst/>
          </a:prstGeom>
          <a:solidFill>
            <a:srgbClr val="BB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BB374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7279" y="1698779"/>
            <a:ext cx="886280" cy="784958"/>
            <a:chOff x="2075628" y="3417988"/>
            <a:chExt cx="2362797" cy="2092676"/>
          </a:xfrm>
        </p:grpSpPr>
        <p:sp>
          <p:nvSpPr>
            <p:cNvPr id="29" name="TextBox 28"/>
            <p:cNvSpPr txBox="1"/>
            <p:nvPr/>
          </p:nvSpPr>
          <p:spPr>
            <a:xfrm>
              <a:off x="2877718" y="4172858"/>
              <a:ext cx="1560707" cy="96411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123"/>
                </a:lnSpc>
              </a:pPr>
              <a:r>
                <a:rPr lang="en-US" sz="750" spc="75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GRADE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75628" y="3417988"/>
              <a:ext cx="2201738" cy="2092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1" dirty="0">
                  <a:solidFill>
                    <a:schemeClr val="bg1"/>
                  </a:solidFill>
                  <a:latin typeface="Open"/>
                  <a:ea typeface="Montserrat" charset="0"/>
                  <a:cs typeface="Montserrat" charset="0"/>
                </a:rPr>
                <a:t>8</a:t>
              </a:r>
              <a:r>
                <a:rPr lang="en-US" sz="4501" baseline="30000" dirty="0">
                  <a:solidFill>
                    <a:schemeClr val="bg1"/>
                  </a:solidFill>
                  <a:latin typeface="Open"/>
                  <a:ea typeface="Montserrat" charset="0"/>
                  <a:cs typeface="Montserrat" charset="0"/>
                </a:rPr>
                <a:t>th</a:t>
              </a:r>
              <a:endParaRPr lang="en-US" sz="4501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858617" y="2462194"/>
            <a:ext cx="11336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29348" y="2460031"/>
            <a:ext cx="11336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975727" y="2447057"/>
            <a:ext cx="11336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597195" y="2419227"/>
            <a:ext cx="11336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167926" y="2417064"/>
            <a:ext cx="11336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2543687" y="1719746"/>
            <a:ext cx="886280" cy="784958"/>
            <a:chOff x="2075628" y="3417988"/>
            <a:chExt cx="2362797" cy="2092676"/>
          </a:xfrm>
        </p:grpSpPr>
        <p:sp>
          <p:nvSpPr>
            <p:cNvPr id="54" name="TextBox 53"/>
            <p:cNvSpPr txBox="1"/>
            <p:nvPr/>
          </p:nvSpPr>
          <p:spPr>
            <a:xfrm>
              <a:off x="2877717" y="4172858"/>
              <a:ext cx="1560708" cy="96411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123"/>
                </a:lnSpc>
              </a:pPr>
              <a:r>
                <a:rPr lang="en-US" sz="750" spc="75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GRADE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075628" y="3417988"/>
              <a:ext cx="2201738" cy="2092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1" dirty="0">
                  <a:solidFill>
                    <a:schemeClr val="bg1"/>
                  </a:solidFill>
                  <a:latin typeface="Open"/>
                  <a:ea typeface="Montserrat" charset="0"/>
                  <a:cs typeface="Montserrat" charset="0"/>
                </a:rPr>
                <a:t>9</a:t>
              </a:r>
              <a:r>
                <a:rPr lang="en-US" sz="4501" baseline="30000" dirty="0">
                  <a:solidFill>
                    <a:schemeClr val="bg1"/>
                  </a:solidFill>
                  <a:latin typeface="Open"/>
                  <a:ea typeface="Montserrat" charset="0"/>
                  <a:cs typeface="Montserrat" charset="0"/>
                </a:rPr>
                <a:t>th</a:t>
              </a:r>
              <a:endParaRPr lang="en-US" sz="4501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481839" y="2007288"/>
            <a:ext cx="585418" cy="3616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750" spc="75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GRADE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63969" y="1732720"/>
            <a:ext cx="1146468" cy="784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1" dirty="0" smtClean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10</a:t>
            </a:r>
            <a:r>
              <a:rPr lang="en-US" sz="4501" baseline="30000" dirty="0" smtClean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th</a:t>
            </a:r>
            <a:endParaRPr lang="en-US" sz="4501" dirty="0">
              <a:solidFill>
                <a:schemeClr val="bg1"/>
              </a:solidFill>
              <a:latin typeface="Open"/>
              <a:ea typeface="Montserrat" charset="0"/>
              <a:cs typeface="Montserrat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96818" y="1990631"/>
            <a:ext cx="585418" cy="3616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750" spc="75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GRADE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80065" y="1693172"/>
            <a:ext cx="1103635" cy="784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1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11</a:t>
            </a:r>
            <a:r>
              <a:rPr lang="en-US" sz="4501" baseline="30000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th</a:t>
            </a:r>
            <a:endParaRPr lang="en-US" sz="4501" dirty="0">
              <a:solidFill>
                <a:schemeClr val="bg1"/>
              </a:solidFill>
              <a:latin typeface="Open"/>
              <a:ea typeface="Montserrat" charset="0"/>
              <a:cs typeface="Montserrat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62198" y="1999731"/>
            <a:ext cx="585418" cy="3616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750" spc="75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GRADE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042222" y="1698779"/>
            <a:ext cx="1152881" cy="784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1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12</a:t>
            </a:r>
            <a:r>
              <a:rPr lang="en-US" sz="4501" baseline="30000" dirty="0">
                <a:solidFill>
                  <a:schemeClr val="bg1"/>
                </a:solidFill>
                <a:latin typeface="Open"/>
                <a:ea typeface="Montserrat" charset="0"/>
                <a:cs typeface="Montserrat" charset="0"/>
              </a:rPr>
              <a:t>th</a:t>
            </a:r>
            <a:endParaRPr lang="en-US" sz="4501" dirty="0">
              <a:solidFill>
                <a:schemeClr val="bg1"/>
              </a:solidFill>
              <a:latin typeface="Open"/>
              <a:ea typeface="Montserrat" charset="0"/>
              <a:cs typeface="Montserrat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58617" y="2785579"/>
            <a:ext cx="7443004" cy="283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BB3744"/>
                </a:solidFill>
                <a:latin typeface="Open"/>
                <a:ea typeface="Montserrat" charset="0"/>
                <a:cs typeface="Montserrat" charset="0"/>
              </a:rPr>
              <a:t>Academic Coaching (Tutoring)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429348" y="3227125"/>
            <a:ext cx="2680074" cy="324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BB3744"/>
                </a:solidFill>
                <a:latin typeface="Open"/>
                <a:ea typeface="Montserrat" charset="0"/>
                <a:cs typeface="Montserrat" charset="0"/>
              </a:rPr>
              <a:t>PSAT</a:t>
            </a:r>
            <a:endParaRPr lang="en-US" sz="900" b="1" dirty="0">
              <a:solidFill>
                <a:srgbClr val="BB3744"/>
              </a:solidFill>
              <a:latin typeface="Open"/>
              <a:ea typeface="Montserrat" charset="0"/>
              <a:cs typeface="Montserrat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031288" y="3670602"/>
            <a:ext cx="4270333" cy="324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BB3744"/>
                </a:solidFill>
                <a:latin typeface="Open"/>
                <a:ea typeface="Montserrat" charset="0"/>
                <a:cs typeface="Montserrat" charset="0"/>
              </a:rPr>
              <a:t>SAT Subject Tests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618617" y="4191358"/>
            <a:ext cx="1628850" cy="343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BB3744"/>
                </a:solidFill>
                <a:latin typeface="Open"/>
                <a:ea typeface="Montserrat" charset="0"/>
                <a:cs typeface="Montserrat" charset="0"/>
              </a:rPr>
              <a:t>PSAT/NMSQT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618617" y="4781248"/>
            <a:ext cx="2683004" cy="324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BB3744"/>
                </a:solidFill>
                <a:latin typeface="Open"/>
                <a:ea typeface="Montserrat" charset="0"/>
                <a:cs typeface="Montserrat" charset="0"/>
              </a:rPr>
              <a:t>SAT and/or ACT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CC8D65-BBF8-CA48-9154-267D95CC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8" y="486710"/>
            <a:ext cx="569732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EXPLORE TEST PREP OPTIONS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8" name="Content Placeholder 2"/>
          <p:cNvSpPr txBox="1"/>
          <p:nvPr>
            <p:custDataLst>
              <p:tags r:id="rId1"/>
            </p:custDataLst>
          </p:nvPr>
        </p:nvSpPr>
        <p:spPr>
          <a:xfrm>
            <a:off x="76200" y="1066800"/>
            <a:ext cx="8915400" cy="47836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endParaRPr lang="en-US" sz="700" dirty="0">
              <a:latin typeface="Open"/>
            </a:endParaRPr>
          </a:p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Online Courses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Khan Academy</a:t>
            </a:r>
          </a:p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Large Group Courses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In School</a:t>
            </a:r>
          </a:p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Small Group Courses (</a:t>
            </a:r>
            <a:r>
              <a:rPr lang="en-US" sz="20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MathSP</a:t>
            </a: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)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Max 10 students per course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- 28 hours over 9 weekly sessions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All sections of the test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Course Location: Emory University</a:t>
            </a:r>
          </a:p>
          <a:p>
            <a:pPr marL="342900" indent="-342900" fontAlgn="auto">
              <a:spcBef>
                <a:spcPct val="20000"/>
              </a:spcBef>
              <a:buSzTx/>
              <a:buFont typeface="Courier New" panose="02070309020205020404" pitchFamily="49" charset="0"/>
              <a:buChar char="o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One-on-One Coaching (</a:t>
            </a:r>
            <a:r>
              <a:rPr lang="en-US" sz="20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MathSP</a:t>
            </a: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)</a:t>
            </a:r>
          </a:p>
          <a:p>
            <a:pPr lvl="1" fontAlgn="auto">
              <a:spcBef>
                <a:spcPct val="20000"/>
              </a:spcBef>
              <a:buSzTx/>
            </a:pP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- 100% customized to meet your </a:t>
            </a:r>
            <a:r>
              <a:rPr lang="en-US" sz="20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needs</a:t>
            </a:r>
            <a:endParaRPr lang="en-US" sz="20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pic>
        <p:nvPicPr>
          <p:cNvPr id="13314" name="Picture 2" descr="Team of students completing task Fre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63" y="1347787"/>
            <a:ext cx="4182437" cy="27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478201" y="437688"/>
            <a:ext cx="7885913" cy="5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HOW DO YOU SPEND YOUR TIME OUTSIDE CLASS?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8" name="Rectangle 17"/>
          <p:cNvSpPr/>
          <p:nvPr/>
        </p:nvSpPr>
        <p:spPr>
          <a:xfrm>
            <a:off x="2414632" y="1100151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12834" y="193584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2414632" y="276170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414632" y="359896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05700" y="1004850"/>
            <a:ext cx="4690232" cy="710642"/>
            <a:chOff x="3925455" y="1191491"/>
            <a:chExt cx="6400799" cy="969818"/>
          </a:xfrm>
        </p:grpSpPr>
        <p:sp>
          <p:nvSpPr>
            <p:cNvPr id="23" name="Rectangle 2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03902" y="1840468"/>
            <a:ext cx="4690232" cy="710642"/>
            <a:chOff x="3925455" y="1191491"/>
            <a:chExt cx="6400799" cy="969818"/>
          </a:xfrm>
        </p:grpSpPr>
        <p:sp>
          <p:nvSpPr>
            <p:cNvPr id="28" name="Rectangle 2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305700" y="2666254"/>
            <a:ext cx="4690232" cy="710642"/>
            <a:chOff x="3925455" y="1191491"/>
            <a:chExt cx="6400799" cy="969818"/>
          </a:xfrm>
        </p:grpSpPr>
        <p:sp>
          <p:nvSpPr>
            <p:cNvPr id="33" name="Rectangle 3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305700" y="3503440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276496" y="1190894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Rigorous 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2834" y="443215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2303902" y="4336852"/>
            <a:ext cx="4690232" cy="710642"/>
            <a:chOff x="3925455" y="1191491"/>
            <a:chExt cx="6400799" cy="969818"/>
          </a:xfrm>
        </p:grpSpPr>
        <p:sp>
          <p:nvSpPr>
            <p:cNvPr id="45" name="Rectangle 4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74698" y="1827719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Inspiring 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6496" y="2852298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Stellar 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496" y="3717645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Meaningful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Open"/>
                <a:ea typeface="Arial"/>
                <a:sym typeface="Wingdings"/>
              </a:rPr>
              <a:t>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Open"/>
              <a:ea typeface="Arial"/>
              <a:sym typeface="Wingding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74698" y="452289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Dynamic 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14632" y="527949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4" name="Group 53"/>
          <p:cNvGrpSpPr/>
          <p:nvPr/>
        </p:nvGrpSpPr>
        <p:grpSpPr>
          <a:xfrm>
            <a:off x="2305700" y="5184192"/>
            <a:ext cx="4690232" cy="710642"/>
            <a:chOff x="3925455" y="1191491"/>
            <a:chExt cx="6400799" cy="969818"/>
          </a:xfrm>
        </p:grpSpPr>
        <p:sp>
          <p:nvSpPr>
            <p:cNvPr id="55" name="Rectangle 5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78294" y="537023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Personal 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4325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4387" y="1292315"/>
            <a:ext cx="4495800" cy="48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Academic Coaching </a:t>
            </a:r>
          </a:p>
          <a:p>
            <a:pPr algn="ctr" eaLnBrk="1" hangingPunct="1"/>
            <a:r>
              <a:rPr lang="en-US" sz="1600" b="1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(one-on-one)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	</a:t>
            </a:r>
            <a:r>
              <a:rPr lang="en-US" sz="1800" dirty="0" err="1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MathSP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Academic Coaches help our students excel in any  STEM subject: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Arithmetic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Algebra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Geometry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Pre-Calculus/Trig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Calculus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Economics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Physics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Biology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Chemistry </a:t>
            </a:r>
            <a:endParaRPr lang="en-US" sz="20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28687" y="1292315"/>
            <a:ext cx="4953000" cy="455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Test Prep Coaching </a:t>
            </a:r>
          </a:p>
          <a:p>
            <a:pPr algn="ctr" eaLnBrk="1" hangingPunct="1"/>
            <a:r>
              <a:rPr lang="en-US" sz="1600" b="1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(one-on-one or small group course)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	</a:t>
            </a:r>
            <a:r>
              <a:rPr lang="en-US" sz="1800" dirty="0" err="1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MathSP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Test Prep Coaches help our students reach their target scores on   the following tests: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SSAT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(all sections)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PSAT/NMSQT 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(all sections)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SAT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(all sections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ACT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(all sections)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SAT Subjects Tests 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(Math &amp; Science)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AP Exams 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(Math &amp; Science)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GRE</a:t>
            </a: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GMAT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5000"/>
            </a:pPr>
            <a:endParaRPr lang="en-US" sz="18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5000"/>
            </a:pPr>
            <a:endParaRPr lang="en-US" sz="20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5000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 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 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endParaRPr lang="en-US" sz="20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endParaRPr lang="en-US" sz="2000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2478042" y="461869"/>
            <a:ext cx="4204649" cy="4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pPr algn="ctr" defTabSz="1714957">
              <a:lnSpc>
                <a:spcPts val="2776"/>
              </a:lnSpc>
            </a:pPr>
            <a:r>
              <a:rPr lang="en-US" sz="3001" b="1" spc="225" dirty="0" smtClean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  <a:sym typeface="Bebas Neue" charset="0"/>
              </a:rPr>
              <a:t>MATHSP SERVICES</a:t>
            </a:r>
            <a:endParaRPr lang="en-US" sz="3001" b="1" spc="225" dirty="0">
              <a:solidFill>
                <a:srgbClr val="BB3744"/>
              </a:solidFill>
              <a:latin typeface="Open"/>
              <a:ea typeface="PT Serif" charset="0"/>
              <a:cs typeface="PT Serif" charset="0"/>
              <a:sym typeface="Bebas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7636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478" y="486710"/>
            <a:ext cx="635943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FIND YOUR PASSION AND ENGAGE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6" name="Rectangle 6"/>
          <p:cNvSpPr/>
          <p:nvPr>
            <p:custDataLst>
              <p:tags r:id="rId1"/>
            </p:custDataLst>
          </p:nvPr>
        </p:nvSpPr>
        <p:spPr>
          <a:xfrm>
            <a:off x="304800" y="1066800"/>
            <a:ext cx="6407150" cy="43334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228600" indent="-228600">
              <a:spcBef>
                <a:spcPct val="20000"/>
              </a:spcBef>
              <a:buSzTx/>
              <a:buFontTx/>
              <a:buChar char="•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Talent-based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Sports, Drama, Chess, Music &amp; Art</a:t>
            </a:r>
          </a:p>
          <a:p>
            <a:pPr lvl="1" indent="-228600">
              <a:spcBef>
                <a:spcPct val="20000"/>
              </a:spcBef>
              <a:buSzTx/>
            </a:pPr>
            <a:endParaRPr lang="en-US" sz="700" dirty="0">
              <a:latin typeface="Open"/>
              <a:ea typeface="ＭＳ Ｐゴシック" charset="-128"/>
              <a:cs typeface="Rockwell"/>
            </a:endParaRPr>
          </a:p>
          <a:p>
            <a:pPr marL="228600" indent="-228600">
              <a:spcBef>
                <a:spcPct val="20000"/>
              </a:spcBef>
              <a:buSzTx/>
              <a:buFontTx/>
              <a:buChar char="•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Leadership-based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Student Government, Model U.N., Class Office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endParaRPr lang="en-US" sz="700" dirty="0">
              <a:latin typeface="Open"/>
              <a:ea typeface="ＭＳ Ｐゴシック" charset="-128"/>
              <a:cs typeface="Rockwell"/>
            </a:endParaRPr>
          </a:p>
          <a:p>
            <a:pPr marL="228600" indent="-228600">
              <a:spcBef>
                <a:spcPct val="20000"/>
              </a:spcBef>
              <a:buSzTx/>
              <a:buFontTx/>
              <a:buChar char="•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Academically-based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Math Team, Language Club, National Honor                          Society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endParaRPr lang="en-US" sz="700" dirty="0">
              <a:latin typeface="Open"/>
              <a:ea typeface="ＭＳ Ｐゴシック" charset="-128"/>
              <a:cs typeface="Rockwell"/>
            </a:endParaRPr>
          </a:p>
          <a:p>
            <a:pPr marL="228600" indent="-228600">
              <a:spcBef>
                <a:spcPct val="20000"/>
              </a:spcBef>
              <a:buSzTx/>
              <a:buFontTx/>
              <a:buChar char="•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Career-based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Newspaper, Mock Trial, Junior Achievement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endParaRPr lang="en-US" sz="700" dirty="0">
              <a:latin typeface="Open"/>
              <a:ea typeface="ＭＳ Ｐゴシック" charset="-128"/>
              <a:cs typeface="Rockwell"/>
            </a:endParaRPr>
          </a:p>
          <a:p>
            <a:pPr marL="228600" indent="-228600">
              <a:spcBef>
                <a:spcPct val="20000"/>
              </a:spcBef>
              <a:buSzTx/>
              <a:buFontTx/>
              <a:buChar char="•"/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Community Service-based</a:t>
            </a:r>
          </a:p>
          <a:p>
            <a:pPr lvl="1" indent="-228600">
              <a:spcBef>
                <a:spcPct val="20000"/>
              </a:spcBef>
              <a:buSzTx/>
              <a:buFontTx/>
              <a:buChar char="–"/>
            </a:pPr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Homeless shelter, SADD, Youth </a:t>
            </a:r>
            <a:r>
              <a:rPr lang="en-US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ＭＳ Ｐゴシック" charset="-128"/>
                <a:cs typeface="Rockwell"/>
                <a:sym typeface="Wingdings"/>
              </a:rPr>
              <a:t>Group</a:t>
            </a:r>
            <a:endParaRPr lang="en-US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ＭＳ Ｐゴシック" charset="-128"/>
              <a:cs typeface="Rockwell"/>
              <a:sym typeface="Wingdings"/>
            </a:endParaRPr>
          </a:p>
        </p:txBody>
      </p:sp>
      <p:pic>
        <p:nvPicPr>
          <p:cNvPr id="7" name="Picture 8" descr="ches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496640"/>
            <a:ext cx="2770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9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8524F8-6FC9-154F-A68E-2285181AA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8"/>
          <a:stretch/>
        </p:blipFill>
        <p:spPr>
          <a:xfrm>
            <a:off x="0" y="5934074"/>
            <a:ext cx="9144000" cy="923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478" y="486710"/>
            <a:ext cx="217880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BE UNIQUE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xmlns="" id="{C747F404-B9D1-4D87-A3A8-D527F4D64FBD}"/>
              </a:ext>
            </a:extLst>
          </p:cNvPr>
          <p:cNvSpPr/>
          <p:nvPr/>
        </p:nvSpPr>
        <p:spPr>
          <a:xfrm>
            <a:off x="1238138" y="1253684"/>
            <a:ext cx="6667723" cy="443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86" y="20675"/>
                </a:moveTo>
                <a:cubicBezTo>
                  <a:pt x="15091" y="20101"/>
                  <a:pt x="15199" y="19467"/>
                  <a:pt x="15199" y="18842"/>
                </a:cubicBezTo>
                <a:cubicBezTo>
                  <a:pt x="15199" y="18696"/>
                  <a:pt x="15193" y="18553"/>
                  <a:pt x="15182" y="18414"/>
                </a:cubicBezTo>
                <a:cubicBezTo>
                  <a:pt x="15073" y="17097"/>
                  <a:pt x="14060" y="16095"/>
                  <a:pt x="12858" y="16095"/>
                </a:cubicBezTo>
                <a:lnTo>
                  <a:pt x="3257" y="16095"/>
                </a:lnTo>
                <a:cubicBezTo>
                  <a:pt x="1431" y="16095"/>
                  <a:pt x="0" y="14571"/>
                  <a:pt x="0" y="12627"/>
                </a:cubicBezTo>
                <a:lnTo>
                  <a:pt x="0" y="3485"/>
                </a:lnTo>
                <a:cubicBezTo>
                  <a:pt x="0" y="1530"/>
                  <a:pt x="1431" y="0"/>
                  <a:pt x="3257" y="0"/>
                </a:cubicBezTo>
                <a:lnTo>
                  <a:pt x="18575" y="0"/>
                </a:lnTo>
                <a:cubicBezTo>
                  <a:pt x="20328" y="0"/>
                  <a:pt x="21600" y="1466"/>
                  <a:pt x="21600" y="3485"/>
                </a:cubicBezTo>
                <a:lnTo>
                  <a:pt x="21600" y="12627"/>
                </a:lnTo>
                <a:cubicBezTo>
                  <a:pt x="21600" y="14637"/>
                  <a:pt x="20328" y="16095"/>
                  <a:pt x="18575" y="16095"/>
                </a:cubicBezTo>
                <a:lnTo>
                  <a:pt x="18575" y="16095"/>
                </a:lnTo>
                <a:cubicBezTo>
                  <a:pt x="18306" y="16095"/>
                  <a:pt x="18079" y="16320"/>
                  <a:pt x="18056" y="16615"/>
                </a:cubicBezTo>
                <a:cubicBezTo>
                  <a:pt x="17898" y="18526"/>
                  <a:pt x="16892" y="20225"/>
                  <a:pt x="15352" y="21131"/>
                </a:cubicBezTo>
                <a:lnTo>
                  <a:pt x="14555" y="21600"/>
                </a:lnTo>
                <a:lnTo>
                  <a:pt x="14886" y="20675"/>
                </a:lnTo>
                <a:close/>
              </a:path>
            </a:pathLst>
          </a:custGeom>
          <a:solidFill>
            <a:srgbClr val="BB3744"/>
          </a:solidFill>
          <a:ln w="63500">
            <a:solidFill>
              <a:srgbClr val="FFFFFF"/>
            </a:solidFill>
            <a:miter lim="400000"/>
          </a:ln>
        </p:spPr>
        <p:txBody>
          <a:bodyPr lIns="205740" tIns="182880" rIns="205740" bIns="28575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algn="just"/>
            <a:endParaRPr lang="en-US" sz="1400" noProof="1">
              <a:solidFill>
                <a:schemeClr val="bg1"/>
              </a:solidFill>
            </a:endParaRPr>
          </a:p>
        </p:txBody>
      </p:sp>
      <p:sp>
        <p:nvSpPr>
          <p:cNvPr id="7" name="TextBox 1"/>
          <p:cNvSpPr/>
          <p:nvPr>
            <p:custDataLst>
              <p:tags r:id="rId1"/>
            </p:custDataLst>
          </p:nvPr>
        </p:nvSpPr>
        <p:spPr>
          <a:xfrm>
            <a:off x="1696243" y="1668825"/>
            <a:ext cx="5542757" cy="240065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5pPr>
          </a:lstStyle>
          <a:p>
            <a:pPr algn="ctr" eaLnBrk="1" hangingPunct="1"/>
            <a:r>
              <a:rPr 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“</a:t>
            </a:r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A college</a:t>
            </a:r>
            <a:r>
              <a:rPr 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’</a:t>
            </a:r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s goal </a:t>
            </a:r>
            <a:r>
              <a:rPr altLang="ja-JP" sz="1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isn</a:t>
            </a:r>
            <a:r>
              <a:rPr 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’</a:t>
            </a:r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t necessarily a community of well-rounded students, but a well-rounded community of unique students.</a:t>
            </a:r>
          </a:p>
          <a:p>
            <a:pPr algn="ctr" eaLnBrk="1" hangingPunct="1"/>
            <a:endParaRPr altLang="ja-JP" sz="1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Open"/>
              <a:sym typeface="Wingdings"/>
            </a:endParaRPr>
          </a:p>
          <a:p>
            <a:pPr algn="ctr" eaLnBrk="1" hangingPunct="1"/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Your goal is to find a way to let the college of your choice know how you fit into their community in a unique way.</a:t>
            </a:r>
            <a:r>
              <a:rPr 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”</a:t>
            </a:r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 </a:t>
            </a:r>
          </a:p>
          <a:p>
            <a:pPr eaLnBrk="1" hangingPunct="1"/>
            <a:r>
              <a:rPr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                  </a:t>
            </a:r>
          </a:p>
          <a:p>
            <a:pPr eaLnBrk="1" hangingPunct="1"/>
            <a:r>
              <a:rPr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Open"/>
                <a:sym typeface="Wingdings"/>
              </a:rPr>
              <a:t>                           -    Muhlenberg College, Office of Admissions </a:t>
            </a:r>
            <a:endParaRPr sz="1200" dirty="0">
              <a:solidFill>
                <a:schemeClr val="bg1"/>
              </a:solidFill>
              <a:latin typeface="Open"/>
            </a:endParaRPr>
          </a:p>
        </p:txBody>
      </p:sp>
    </p:spTree>
    <p:extLst>
      <p:ext uri="{BB962C8B-B14F-4D97-AF65-F5344CB8AC3E}">
        <p14:creationId xmlns:p14="http://schemas.microsoft.com/office/powerpoint/2010/main" val="427668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332552" y="387861"/>
            <a:ext cx="8478896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DO YOUR ESSAYS TELL YOUR UNIQUE STORY?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3" name="Rectangle 32"/>
          <p:cNvSpPr/>
          <p:nvPr/>
        </p:nvSpPr>
        <p:spPr>
          <a:xfrm>
            <a:off x="2414632" y="1081101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2412834" y="191679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2414632" y="2742655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2414632" y="357991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7" name="Group 36"/>
          <p:cNvGrpSpPr/>
          <p:nvPr/>
        </p:nvGrpSpPr>
        <p:grpSpPr>
          <a:xfrm>
            <a:off x="2305700" y="985800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03902" y="1821418"/>
            <a:ext cx="4690232" cy="710642"/>
            <a:chOff x="3925455" y="1191491"/>
            <a:chExt cx="6400799" cy="969818"/>
          </a:xfrm>
        </p:grpSpPr>
        <p:sp>
          <p:nvSpPr>
            <p:cNvPr id="43" name="Rectangle 4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305700" y="2647204"/>
            <a:ext cx="4690232" cy="710642"/>
            <a:chOff x="3925455" y="1191491"/>
            <a:chExt cx="6400799" cy="969818"/>
          </a:xfrm>
        </p:grpSpPr>
        <p:sp>
          <p:nvSpPr>
            <p:cNvPr id="48" name="Rectangle 4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2305700" y="3484390"/>
            <a:ext cx="4690232" cy="710642"/>
            <a:chOff x="3925455" y="1191491"/>
            <a:chExt cx="6400799" cy="969818"/>
          </a:xfrm>
        </p:grpSpPr>
        <p:sp>
          <p:nvSpPr>
            <p:cNvPr id="53" name="Rectangle 5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276496" y="1171844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Rigorous 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412834" y="441310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9" name="Group 58"/>
          <p:cNvGrpSpPr/>
          <p:nvPr/>
        </p:nvGrpSpPr>
        <p:grpSpPr>
          <a:xfrm>
            <a:off x="2303902" y="4317802"/>
            <a:ext cx="4690232" cy="710642"/>
            <a:chOff x="3925455" y="1191491"/>
            <a:chExt cx="6400799" cy="969818"/>
          </a:xfrm>
        </p:grpSpPr>
        <p:sp>
          <p:nvSpPr>
            <p:cNvPr id="60" name="Rectangle 59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3274698" y="1808669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Inspiring 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76496" y="2833248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Stellar 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76496" y="3698595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Meaningful 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74698" y="450384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Dynamic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Open"/>
                <a:ea typeface="Arial"/>
                <a:sym typeface="Wingdings"/>
              </a:rPr>
              <a:t>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Open"/>
              <a:ea typeface="Arial"/>
              <a:sym typeface="Wingding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14632" y="526044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69" name="Group 68"/>
          <p:cNvGrpSpPr/>
          <p:nvPr/>
        </p:nvGrpSpPr>
        <p:grpSpPr>
          <a:xfrm>
            <a:off x="2305700" y="5165142"/>
            <a:ext cx="4690232" cy="710642"/>
            <a:chOff x="3925455" y="1191491"/>
            <a:chExt cx="6400799" cy="969818"/>
          </a:xfrm>
        </p:grpSpPr>
        <p:sp>
          <p:nvSpPr>
            <p:cNvPr id="70" name="Rectangle 69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Isosceles Triangle 72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3278294" y="5351186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Personal 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2406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8524F8-6FC9-154F-A68E-2285181AA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478" y="517487"/>
            <a:ext cx="84131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THE DREADED COLLEGE ESSAYS: YES, THEY MATTER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6" name="Rectangle 3"/>
          <p:cNvSpPr/>
          <p:nvPr>
            <p:custDataLst>
              <p:tags r:id="rId1"/>
            </p:custDataLst>
          </p:nvPr>
        </p:nvSpPr>
        <p:spPr>
          <a:xfrm>
            <a:off x="0" y="1218143"/>
            <a:ext cx="5943600" cy="412420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5pPr>
          </a:lstStyle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Essays are completely underappreciated! They should provide a </a:t>
            </a:r>
            <a:r>
              <a:rPr 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“</a:t>
            </a:r>
            <a:r>
              <a:rPr alt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complete picture</a:t>
            </a:r>
            <a:r>
              <a:rPr 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”</a:t>
            </a:r>
            <a:r>
              <a:rPr alt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 of who you are: </a:t>
            </a:r>
            <a:r>
              <a:rPr altLang="ja-JP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Tell your unique life story! The best essay is a genuine essay written from your own experiences.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altLang="ja-JP"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Admission committee members want to                                   </a:t>
            </a:r>
            <a:r>
              <a:rPr 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“</a:t>
            </a:r>
            <a:r>
              <a:rPr alt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feel</a:t>
            </a:r>
            <a:r>
              <a:rPr 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”</a:t>
            </a:r>
            <a:r>
              <a:rPr alt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 an intellectual spark or personal                                passion from your application.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altLang="ja-JP"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altLang="ja-JP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Don’t waste your time telling something that they can find somewhere in your application.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altLang="ja-JP"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Overcome feelings of shyness, shame, or reservation about sharing difficulties you                           have faced or challenges you've overcome.</a:t>
            </a:r>
            <a:endParaRPr altLang="ja-JP"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altLang="ja-JP" sz="900" dirty="0">
              <a:latin typeface="Open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118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567071" y="487516"/>
            <a:ext cx="8009858" cy="4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000" b="1" dirty="0" smtClean="0">
                <a:solidFill>
                  <a:srgbClr val="BB3744"/>
                </a:solidFill>
                <a:latin typeface="Open"/>
              </a:rPr>
              <a:t>PUT YOUR ACADEMIC PERFORMANCE IN A LARGER CONTEXT</a:t>
            </a:r>
            <a:endParaRPr lang="en-US" sz="20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6" name="Content Placeholder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27667"/>
            <a:ext cx="5791200" cy="39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596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478346" y="456738"/>
            <a:ext cx="6187308" cy="5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TO DO LIST FOR 9</a:t>
            </a:r>
            <a:r>
              <a:rPr lang="en-US" sz="2400" b="1" baseline="30000" dirty="0" smtClean="0">
                <a:solidFill>
                  <a:srgbClr val="BB3744"/>
                </a:solidFill>
                <a:latin typeface="Open"/>
              </a:rPr>
              <a:t>TH</a:t>
            </a:r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 AND 10</a:t>
            </a:r>
            <a:r>
              <a:rPr lang="en-US" sz="2400" b="1" baseline="30000" dirty="0" smtClean="0">
                <a:solidFill>
                  <a:srgbClr val="BB3744"/>
                </a:solidFill>
                <a:latin typeface="Open"/>
              </a:rPr>
              <a:t>TH</a:t>
            </a:r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 GRADERS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6" name="Diagram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66800"/>
            <a:ext cx="6019800" cy="433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042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2122337" y="456738"/>
            <a:ext cx="4899326" cy="5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TO DO LIST FOR 11</a:t>
            </a:r>
            <a:r>
              <a:rPr lang="en-US" sz="2400" b="1" baseline="30000" dirty="0" smtClean="0">
                <a:solidFill>
                  <a:srgbClr val="BB3744"/>
                </a:solidFill>
                <a:latin typeface="Open"/>
              </a:rPr>
              <a:t>TH</a:t>
            </a:r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 GRADERS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6" name="Diagram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97" y="1219200"/>
            <a:ext cx="6107407" cy="409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370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786989" y="456738"/>
            <a:ext cx="5570023" cy="5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ARE YOU PREPARED TO BE… YOU?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2" name="Rectangle 21"/>
          <p:cNvSpPr/>
          <p:nvPr/>
        </p:nvSpPr>
        <p:spPr>
          <a:xfrm>
            <a:off x="2414632" y="1243026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/>
        </p:nvSpPr>
        <p:spPr>
          <a:xfrm>
            <a:off x="2412834" y="207872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2414632" y="290458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2414632" y="374184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6" name="Group 25"/>
          <p:cNvGrpSpPr/>
          <p:nvPr/>
        </p:nvGrpSpPr>
        <p:grpSpPr>
          <a:xfrm>
            <a:off x="2305700" y="1147725"/>
            <a:ext cx="4690232" cy="710642"/>
            <a:chOff x="3925455" y="1191491"/>
            <a:chExt cx="6400799" cy="969818"/>
          </a:xfrm>
        </p:grpSpPr>
        <p:sp>
          <p:nvSpPr>
            <p:cNvPr id="27" name="Rectangle 26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303902" y="1983343"/>
            <a:ext cx="4690232" cy="710642"/>
            <a:chOff x="3925455" y="1191491"/>
            <a:chExt cx="6400799" cy="969818"/>
          </a:xfrm>
        </p:grpSpPr>
        <p:sp>
          <p:nvSpPr>
            <p:cNvPr id="32" name="Rectangle 31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2305700" y="2809129"/>
            <a:ext cx="4690232" cy="710642"/>
            <a:chOff x="3925455" y="1191491"/>
            <a:chExt cx="6400799" cy="969818"/>
          </a:xfrm>
        </p:grpSpPr>
        <p:sp>
          <p:nvSpPr>
            <p:cNvPr id="37" name="Rectangle 36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2305700" y="3646315"/>
            <a:ext cx="4690232" cy="710642"/>
            <a:chOff x="3925455" y="1191491"/>
            <a:chExt cx="6400799" cy="969818"/>
          </a:xfrm>
        </p:grpSpPr>
        <p:sp>
          <p:nvSpPr>
            <p:cNvPr id="42" name="Rectangle 41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5" name="Isosceles Triangle 44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3276496" y="1333769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Rigorous 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12834" y="457502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8" name="Group 47"/>
          <p:cNvGrpSpPr/>
          <p:nvPr/>
        </p:nvGrpSpPr>
        <p:grpSpPr>
          <a:xfrm>
            <a:off x="2303902" y="4479727"/>
            <a:ext cx="4690232" cy="710642"/>
            <a:chOff x="3925455" y="1191491"/>
            <a:chExt cx="6400799" cy="969818"/>
          </a:xfrm>
        </p:grpSpPr>
        <p:sp>
          <p:nvSpPr>
            <p:cNvPr id="49" name="Rectangle 48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3274698" y="1970594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Inspiring 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76496" y="2995173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Stellar 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76496" y="3860520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Meaningful 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74698" y="466577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Dynamic 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414632" y="542236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2305700" y="5327067"/>
            <a:ext cx="4690232" cy="710642"/>
            <a:chOff x="3925455" y="1191491"/>
            <a:chExt cx="6400799" cy="969818"/>
          </a:xfrm>
        </p:grpSpPr>
        <p:sp>
          <p:nvSpPr>
            <p:cNvPr id="59" name="Rectangle 58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3278294" y="551311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Personal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Open"/>
                <a:ea typeface="Arial"/>
                <a:sym typeface="Wingdings"/>
              </a:rPr>
              <a:t>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39586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432" y="517487"/>
            <a:ext cx="84131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THE DREADED COLLEGE ESSAYS: YES, THEY MATTER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6" name="Content Placeholder 2"/>
          <p:cNvSpPr/>
          <p:nvPr>
            <p:custDataLst>
              <p:tags r:id="rId1"/>
            </p:custDataLst>
          </p:nvPr>
        </p:nvSpPr>
        <p:spPr>
          <a:xfrm>
            <a:off x="152400" y="1066800"/>
            <a:ext cx="5638800" cy="4495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5pPr>
          </a:lstStyle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The purpose of the interview is to help you learn more about the school and the school to learn more about you.</a:t>
            </a:r>
          </a:p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Relax  –  the interview is really                                                                           just a casual conversation.</a:t>
            </a:r>
          </a:p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Talk about your “passion” – the                                                             experience that sets you apart                                                                                    from other applicants.</a:t>
            </a:r>
          </a:p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Be yourself – don’t force an interest.                                                 The interviewer is curious about                                                                                  the person that you are and why                                                                you chose to apply to that college.</a:t>
            </a:r>
          </a:p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Be timely, inquisitive, and polite.</a:t>
            </a:r>
            <a:endParaRPr sz="2000" dirty="0">
              <a:latin typeface="Open"/>
            </a:endParaRPr>
          </a:p>
        </p:txBody>
      </p:sp>
    </p:spTree>
    <p:extLst>
      <p:ext uri="{BB962C8B-B14F-4D97-AF65-F5344CB8AC3E}">
        <p14:creationId xmlns:p14="http://schemas.microsoft.com/office/powerpoint/2010/main" val="2576420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432" y="517487"/>
            <a:ext cx="568540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WE HELP OUR STUDENTS SUCCEED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6" name="TextBox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3838" y="1419399"/>
            <a:ext cx="8618537" cy="437042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buSzTx/>
            </a:pPr>
            <a:r>
              <a:rPr lang="en-US" altLang="en-US" sz="40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MathSP</a:t>
            </a:r>
            <a:r>
              <a:rPr lang="en-US" altLang="en-US" sz="4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and  </a:t>
            </a:r>
          </a:p>
          <a:p>
            <a:pPr algn="ctr">
              <a:buSzTx/>
            </a:pPr>
            <a:r>
              <a:rPr lang="en-US" altLang="en-US" sz="4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Access 2 Admission </a:t>
            </a:r>
          </a:p>
          <a:p>
            <a:pPr algn="ctr">
              <a:buSzTx/>
            </a:pPr>
            <a:r>
              <a:rPr lang="en-US" altLang="en-US" sz="4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Help Students Like You Everyday!</a:t>
            </a:r>
          </a:p>
          <a:p>
            <a:pPr algn="ctr">
              <a:buSzTx/>
            </a:pPr>
            <a:endParaRPr lang="en-US" altLang="en-US" sz="1400" b="1" dirty="0">
              <a:latin typeface="Open"/>
            </a:endParaRPr>
          </a:p>
          <a:p>
            <a:pPr algn="ctr">
              <a:buSzTx/>
            </a:pPr>
            <a:r>
              <a:rPr lang="en-US" altLang="en-US" sz="4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   </a:t>
            </a:r>
            <a:r>
              <a:rPr lang="en-US" altLang="en-US" sz="6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Join Our Mailing List</a:t>
            </a:r>
          </a:p>
          <a:p>
            <a:pPr algn="ctr">
              <a:buSzTx/>
            </a:pPr>
            <a:r>
              <a:rPr lang="en-US" altLang="en-US" sz="1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New: Knowledge for College Experts Membership Site</a:t>
            </a:r>
            <a:endParaRPr lang="en-US" altLang="en-US" sz="1400" dirty="0">
              <a:latin typeface="Open"/>
            </a:endParaRPr>
          </a:p>
          <a:p>
            <a:pPr>
              <a:buSzTx/>
            </a:pPr>
            <a:endParaRPr lang="en-US" altLang="en-US" sz="1400" dirty="0">
              <a:latin typeface="Open"/>
            </a:endParaRPr>
          </a:p>
          <a:p>
            <a:pPr>
              <a:buSzTx/>
            </a:pPr>
            <a:endParaRPr lang="en-US" altLang="en-US" sz="1400" dirty="0">
              <a:latin typeface="Open"/>
            </a:endParaRPr>
          </a:p>
          <a:p>
            <a:pPr>
              <a:buSzTx/>
            </a:pPr>
            <a:endParaRPr lang="en-US" altLang="en-US" sz="1400" dirty="0">
              <a:latin typeface="Open"/>
            </a:endParaRPr>
          </a:p>
          <a:p>
            <a:pPr>
              <a:buSzTx/>
            </a:pPr>
            <a:endParaRPr lang="en-US" altLang="en-US" sz="1400" dirty="0">
              <a:latin typeface="Open"/>
            </a:endParaRPr>
          </a:p>
          <a:p>
            <a:pPr>
              <a:buSzTx/>
            </a:pPr>
            <a:endParaRPr lang="en-US" altLang="en-US" sz="1400" dirty="0">
              <a:latin typeface="Open"/>
            </a:endParaRPr>
          </a:p>
        </p:txBody>
      </p:sp>
    </p:spTree>
    <p:extLst>
      <p:ext uri="{BB962C8B-B14F-4D97-AF65-F5344CB8AC3E}">
        <p14:creationId xmlns:p14="http://schemas.microsoft.com/office/powerpoint/2010/main" val="96883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143388" y="461869"/>
            <a:ext cx="6873969" cy="4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pPr algn="ctr" defTabSz="1714957">
              <a:lnSpc>
                <a:spcPts val="2776"/>
              </a:lnSpc>
            </a:pPr>
            <a:r>
              <a:rPr lang="en-US" sz="3001" b="1" spc="225" dirty="0" smtClean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  <a:sym typeface="Bebas Neue" charset="0"/>
              </a:rPr>
              <a:t>ACCESS 2 ADMISSION SERVICE</a:t>
            </a:r>
            <a:endParaRPr lang="en-US" sz="3001" b="1" spc="225" dirty="0">
              <a:solidFill>
                <a:srgbClr val="BB3744"/>
              </a:solidFill>
              <a:latin typeface="Open"/>
              <a:ea typeface="PT Serif" charset="0"/>
              <a:cs typeface="PT Serif" charset="0"/>
              <a:sym typeface="Bebas 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66" y="1219202"/>
            <a:ext cx="4351234" cy="458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Academic Life Coaching </a:t>
            </a:r>
          </a:p>
          <a:p>
            <a:pPr algn="ctr" eaLnBrk="1" hangingPunct="1"/>
            <a:r>
              <a:rPr lang="en-US" sz="1600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(ideal for students in 8</a:t>
            </a:r>
            <a:r>
              <a:rPr lang="en-US" sz="1600" baseline="30000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th</a:t>
            </a:r>
            <a:r>
              <a:rPr lang="en-US" sz="1600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-11</a:t>
            </a:r>
            <a:r>
              <a:rPr lang="en-US" sz="1600" baseline="30000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th</a:t>
            </a:r>
            <a:r>
              <a:rPr lang="en-US" sz="1600" dirty="0">
                <a:solidFill>
                  <a:srgbClr val="222F60"/>
                </a:solidFill>
                <a:latin typeface="Open"/>
                <a:ea typeface="SimSun" panose="02010600030101010101" pitchFamily="2" charset="-122"/>
              </a:rPr>
              <a:t> Grades)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	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Personalized College Readiness Assessment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Academic Scheduling Guidance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Student Portfolio Development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Note Taking Skills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Career Exploration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College Matching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Essay Writing Assistance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Scholarship Assistance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Summer Enrichment    Advisement</a:t>
            </a:r>
            <a:r>
              <a:rPr lang="en-US" sz="2000" b="1" dirty="0">
                <a:solidFill>
                  <a:srgbClr val="000000"/>
                </a:solidFill>
                <a:latin typeface="Open"/>
                <a:ea typeface="SimSun" panose="02010600030101010101" pitchFamily="2" charset="-122"/>
              </a:rPr>
              <a:t>   </a:t>
            </a:r>
            <a:endParaRPr lang="en-US" b="1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</a:pPr>
            <a:endParaRPr lang="en-US" dirty="0">
              <a:solidFill>
                <a:srgbClr val="000000"/>
              </a:solidFill>
              <a:latin typeface="Open"/>
              <a:ea typeface="SimSun" panose="02010600030101010101" pitchFamily="2" charset="-122"/>
            </a:endParaRPr>
          </a:p>
        </p:txBody>
      </p:sp>
      <p:sp>
        <p:nvSpPr>
          <p:cNvPr id="7" name="Rectangle 4"/>
          <p:cNvSpPr/>
          <p:nvPr>
            <p:custDataLst>
              <p:tags r:id="rId2"/>
            </p:custDataLst>
          </p:nvPr>
        </p:nvSpPr>
        <p:spPr>
          <a:xfrm>
            <a:off x="4343400" y="1219202"/>
            <a:ext cx="4724400" cy="39637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5pPr>
          </a:lstStyle>
          <a:p>
            <a:pPr marL="285750" indent="-285750" algn="ctr" eaLnBrk="1" hangingPunct="1"/>
            <a:r>
              <a:rPr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College Coaching </a:t>
            </a:r>
          </a:p>
          <a:p>
            <a:pPr marL="285750" indent="-285750" algn="ctr" eaLnBrk="1" hangingPunct="1"/>
            <a:r>
              <a:rPr sz="1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22F60"/>
                </a:solidFill>
                <a:latin typeface="Open"/>
                <a:ea typeface="SimSun" pitchFamily="2" charset="-122"/>
                <a:sym typeface="Wingdings"/>
              </a:rPr>
              <a:t>(ideal for students in 11</a:t>
            </a:r>
            <a:r>
              <a:rPr sz="1600" b="1" baseline="30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22F60"/>
                </a:solidFill>
                <a:latin typeface="Open"/>
                <a:ea typeface="SimSun" pitchFamily="2" charset="-122"/>
                <a:sym typeface="Wingdings"/>
              </a:rPr>
              <a:t>th</a:t>
            </a:r>
            <a:r>
              <a:rPr sz="1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22F60"/>
                </a:solidFill>
                <a:latin typeface="Open"/>
                <a:ea typeface="SimSun" pitchFamily="2" charset="-122"/>
                <a:sym typeface="Wingdings"/>
              </a:rPr>
              <a:t> and 12</a:t>
            </a:r>
            <a:r>
              <a:rPr sz="1600" b="1" baseline="30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22F60"/>
                </a:solidFill>
                <a:latin typeface="Open"/>
                <a:ea typeface="SimSun" pitchFamily="2" charset="-122"/>
                <a:sym typeface="Wingdings"/>
              </a:rPr>
              <a:t>th</a:t>
            </a:r>
            <a:r>
              <a:rPr sz="1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22F60"/>
                </a:solidFill>
                <a:latin typeface="Open"/>
                <a:ea typeface="SimSun" pitchFamily="2" charset="-122"/>
                <a:sym typeface="Wingdings"/>
              </a:rPr>
              <a:t> Grades)</a:t>
            </a:r>
          </a:p>
          <a:p>
            <a:pPr marL="285750" indent="-285750" eaLnBrk="1" hangingPunct="1"/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	</a:t>
            </a: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SimSun" pitchFamily="2" charset="-122"/>
              <a:sym typeface="Wingdings"/>
            </a:endParaRP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College Matching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“Rock Your Interview” Training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Start-to-Finish College Application Assistance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Start-to-Finish Scholarship Application Assistance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College Essay Coaching 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Financial Aid Guidance</a:t>
            </a:r>
          </a:p>
          <a:p>
            <a:pPr marL="285750" indent="-285750" eaLnBrk="1">
              <a:lnSpc>
                <a:spcPct val="93000"/>
              </a:lnSpc>
              <a:buClr>
                <a:srgbClr val="000000"/>
              </a:buClr>
            </a:pPr>
            <a:endParaRPr sz="20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SimSun" pitchFamily="2" charset="-122"/>
              <a:sym typeface="Wingdings"/>
            </a:endParaRPr>
          </a:p>
          <a:p>
            <a:pPr marL="285750" indent="-285750" eaLnBrk="1">
              <a:lnSpc>
                <a:spcPct val="93000"/>
              </a:lnSpc>
              <a:buClr>
                <a:srgbClr val="000000"/>
              </a:buClr>
            </a:pPr>
            <a:endParaRPr sz="9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SimSun" pitchFamily="2" charset="-122"/>
              <a:sym typeface="Wingdings"/>
            </a:endParaRPr>
          </a:p>
          <a:p>
            <a:pPr marL="285750" indent="-285750" eaLnBrk="1">
              <a:lnSpc>
                <a:spcPct val="93000"/>
              </a:lnSpc>
              <a:buClr>
                <a:srgbClr val="000000"/>
              </a:buClr>
            </a:pPr>
            <a:r>
              <a:rPr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SimSun" pitchFamily="2" charset="-122"/>
                <a:sym typeface="Wingdings"/>
              </a:rPr>
              <a:t> </a:t>
            </a:r>
            <a:endParaRPr sz="1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984807"/>
              </a:solidFill>
              <a:latin typeface="Open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90682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CABDE2-1494-2D48-A24C-9D836067C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6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2330" y="517487"/>
            <a:ext cx="568540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BB3744"/>
                </a:solidFill>
                <a:latin typeface="Open"/>
              </a:rPr>
              <a:t>WE HELP OUR STUDENTS SUCCEED</a:t>
            </a:r>
            <a:endParaRPr lang="en-US" sz="24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52536" y="230063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pic>
        <p:nvPicPr>
          <p:cNvPr id="6" name="Picture 6" descr="C:\Users\Stephanie\Desktop\Math SP\Logo\Academic and Test Prep Coaching\cropped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580654"/>
            <a:ext cx="2413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26972" y="1412940"/>
            <a:ext cx="4741863" cy="150810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buSzTx/>
            </a:pPr>
            <a:endParaRPr lang="en-US" altLang="en-US" sz="2000" dirty="0">
              <a:latin typeface="Rockwell" charset="0"/>
              <a:ea typeface="+mn-ea"/>
            </a:endParaRPr>
          </a:p>
          <a:p>
            <a:pPr algn="ctr">
              <a:buSzTx/>
            </a:pPr>
            <a:r>
              <a:rPr lang="en-US" altLang="en-US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www.MathSP.com</a:t>
            </a:r>
            <a:endParaRPr lang="en-US" alt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/>
              <a:ea typeface="Arial"/>
              <a:sym typeface="Wingdings"/>
            </a:endParaRPr>
          </a:p>
          <a:p>
            <a:pPr algn="ctr">
              <a:buSzTx/>
            </a:pP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Facebook: @</a:t>
            </a:r>
            <a:r>
              <a:rPr lang="en-US" altLang="en-US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MathSP</a:t>
            </a: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       </a:t>
            </a:r>
          </a:p>
          <a:p>
            <a:pPr algn="ctr">
              <a:buSzTx/>
            </a:pP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Twitter: @</a:t>
            </a:r>
            <a:r>
              <a:rPr lang="en-US" altLang="en-US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MathSPAcademy</a:t>
            </a:r>
            <a:endParaRPr lang="en-US" altLang="en-US" dirty="0">
              <a:latin typeface="+mj-lt"/>
              <a:ea typeface="+mn-ea"/>
            </a:endParaRPr>
          </a:p>
          <a:p>
            <a:pPr algn="ctr">
              <a:buSzTx/>
            </a:pP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info@MathSP.com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467382"/>
            <a:ext cx="26543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40267" y="4900895"/>
            <a:ext cx="4741863" cy="18605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buSzTx/>
            </a:pPr>
            <a:endParaRPr lang="en-US" altLang="en-US" sz="2000" dirty="0">
              <a:latin typeface="Rockwell" charset="0"/>
              <a:ea typeface="+mn-ea"/>
            </a:endParaRPr>
          </a:p>
          <a:p>
            <a:pPr algn="ctr">
              <a:buSzTx/>
            </a:pPr>
            <a:r>
              <a:rPr lang="en-US" alt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www.Access2Admission.com</a:t>
            </a:r>
          </a:p>
          <a:p>
            <a:pPr algn="ctr">
              <a:buSzTx/>
            </a:pP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Twitter: @</a:t>
            </a:r>
            <a:r>
              <a:rPr lang="en-US" altLang="en-US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Elisa_Buckner</a:t>
            </a:r>
            <a:endParaRPr lang="en-US" altLang="en-US" dirty="0">
              <a:latin typeface="+mj-lt"/>
              <a:ea typeface="+mn-ea"/>
            </a:endParaRPr>
          </a:p>
          <a:p>
            <a:pPr algn="ctr">
              <a:buSzTx/>
            </a:pPr>
            <a:r>
              <a:rPr lang="en-US" altLang="en-US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Instagram</a:t>
            </a: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: @</a:t>
            </a:r>
            <a:r>
              <a:rPr lang="en-US" altLang="en-US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Elisa_Buckner</a:t>
            </a: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 </a:t>
            </a:r>
          </a:p>
          <a:p>
            <a:pPr algn="ctr">
              <a:buSzTx/>
            </a:pPr>
            <a:r>
              <a:rPr lang="en-US" alt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ea typeface="Arial"/>
                <a:sym typeface="Wingdings"/>
              </a:rPr>
              <a:t>elisa@Access2Admission.com</a:t>
            </a:r>
          </a:p>
        </p:txBody>
      </p:sp>
    </p:spTree>
    <p:extLst>
      <p:ext uri="{BB962C8B-B14F-4D97-AF65-F5344CB8AC3E}">
        <p14:creationId xmlns:p14="http://schemas.microsoft.com/office/powerpoint/2010/main" val="3135017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860" r="40276" b="-860"/>
          <a:stretch/>
        </p:blipFill>
        <p:spPr>
          <a:xfrm>
            <a:off x="4643548" y="856580"/>
            <a:ext cx="4593640" cy="5202276"/>
          </a:xfrm>
        </p:spPr>
      </p:pic>
      <p:sp>
        <p:nvSpPr>
          <p:cNvPr id="17" name="TextBox 16"/>
          <p:cNvSpPr txBox="1"/>
          <p:nvPr/>
        </p:nvSpPr>
        <p:spPr>
          <a:xfrm>
            <a:off x="440478" y="1223311"/>
            <a:ext cx="3596177" cy="7591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48"/>
              </a:lnSpc>
            </a:pPr>
            <a:r>
              <a:rPr lang="en-US" sz="2626" b="1" spc="75" dirty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</a:rPr>
              <a:t>GENERAL COURSE </a:t>
            </a:r>
            <a:br>
              <a:rPr lang="en-US" sz="2626" b="1" spc="75" dirty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</a:rPr>
            </a:br>
            <a:r>
              <a:rPr lang="en-US" sz="2626" b="1" spc="75" dirty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</a:rPr>
              <a:t>EXPECTATIONS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084644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677" y="2131499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Math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8677" y="2749926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English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677" y="3345188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Science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677" y="3963615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Social Studies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9000" y="4560969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Foreign Language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9000" y="5179395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Electives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20971" y="2131499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4 Years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20971" y="2749926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4 Years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20971" y="3345188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4 Years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20971" y="3963615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3 Years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31294" y="4560969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3 Years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31294" y="5179395"/>
            <a:ext cx="1516393" cy="423318"/>
          </a:xfrm>
          <a:prstGeom prst="rect">
            <a:avLst/>
          </a:prstGeom>
          <a:noFill/>
          <a:ln>
            <a:solidFill>
              <a:srgbClr val="212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rgbClr val="212E5F"/>
                </a:solidFill>
                <a:latin typeface="Montserrat" charset="0"/>
                <a:ea typeface="Montserrat" charset="0"/>
                <a:cs typeface="Montserrat" charset="0"/>
              </a:rPr>
              <a:t>Varies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2148161"/>
            <a:ext cx="389993" cy="3899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2786727"/>
            <a:ext cx="389993" cy="3899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3425292"/>
            <a:ext cx="389993" cy="3899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4610730"/>
            <a:ext cx="389993" cy="3899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4018011"/>
            <a:ext cx="389993" cy="3899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9" y="5228969"/>
            <a:ext cx="389993" cy="38999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11996" y="5645345"/>
            <a:ext cx="1412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1C2854"/>
                </a:solidFill>
              </a:rPr>
              <a:t>BASED ON COLLEGE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64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600" b="1" dirty="0" smtClean="0"/>
              <a:t>TEMPLATES</a:t>
            </a:r>
            <a:endParaRPr lang="en-PH" sz="3600" b="1" dirty="0"/>
          </a:p>
        </p:txBody>
      </p:sp>
    </p:spTree>
    <p:extLst>
      <p:ext uri="{BB962C8B-B14F-4D97-AF65-F5344CB8AC3E}">
        <p14:creationId xmlns:p14="http://schemas.microsoft.com/office/powerpoint/2010/main" val="407643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99BA37-63DD-F74E-96DD-7289C97A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66D475-EAA9-E449-AE20-3C17B2397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1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3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70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C8D65-BBF8-CA48-9154-267D95CC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15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148882-3D4B-4F42-9CD6-84B8BF32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4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8524F8-6FC9-154F-A68E-2285181A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" t="88271" r="80925" b="1729"/>
          <a:stretch/>
        </p:blipFill>
        <p:spPr>
          <a:xfrm>
            <a:off x="160867" y="6053667"/>
            <a:ext cx="1473200" cy="6858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365687" y="425961"/>
            <a:ext cx="6412626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6 KEY INGREDIENTS FOR SUCCESS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5152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8" name="Rectangle 17"/>
          <p:cNvSpPr/>
          <p:nvPr/>
        </p:nvSpPr>
        <p:spPr>
          <a:xfrm>
            <a:off x="2414632" y="1243026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12834" y="207872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2414632" y="290458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414632" y="374184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05700" y="1147725"/>
            <a:ext cx="4690232" cy="710642"/>
            <a:chOff x="3925455" y="1191491"/>
            <a:chExt cx="6400799" cy="969818"/>
          </a:xfrm>
        </p:grpSpPr>
        <p:sp>
          <p:nvSpPr>
            <p:cNvPr id="23" name="Rectangle 2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03902" y="1983343"/>
            <a:ext cx="4690232" cy="710642"/>
            <a:chOff x="3925455" y="1191491"/>
            <a:chExt cx="6400799" cy="969818"/>
          </a:xfrm>
        </p:grpSpPr>
        <p:sp>
          <p:nvSpPr>
            <p:cNvPr id="28" name="Rectangle 2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305700" y="2809129"/>
            <a:ext cx="4690232" cy="710642"/>
            <a:chOff x="3925455" y="1191491"/>
            <a:chExt cx="6400799" cy="969818"/>
          </a:xfrm>
        </p:grpSpPr>
        <p:sp>
          <p:nvSpPr>
            <p:cNvPr id="33" name="Rectangle 3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305700" y="3646315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276496" y="1333769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Rigorous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2834" y="457502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2303902" y="4479727"/>
            <a:ext cx="4690232" cy="710642"/>
            <a:chOff x="3925455" y="1191491"/>
            <a:chExt cx="6400799" cy="969818"/>
          </a:xfrm>
        </p:grpSpPr>
        <p:sp>
          <p:nvSpPr>
            <p:cNvPr id="45" name="Rectangle 4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74698" y="1970594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Inspiring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6496" y="2995173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Stellar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496" y="3860520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Meaningful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74698" y="466577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Dynamic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414632" y="542236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4" name="Group 53"/>
          <p:cNvGrpSpPr/>
          <p:nvPr/>
        </p:nvGrpSpPr>
        <p:grpSpPr>
          <a:xfrm>
            <a:off x="2305700" y="5327067"/>
            <a:ext cx="4690232" cy="710642"/>
            <a:chOff x="3925455" y="1191491"/>
            <a:chExt cx="6400799" cy="969818"/>
          </a:xfrm>
        </p:grpSpPr>
        <p:sp>
          <p:nvSpPr>
            <p:cNvPr id="55" name="Rectangle 5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78294" y="551311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Personal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29710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77172E-CB02-A648-BC3A-B270EB3F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49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CABDE2-1494-2D48-A24C-9D836067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811" y="318967"/>
            <a:ext cx="700384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THERE IS NO COOKIE-CUTTER RECIPE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9962"/>
            <a:ext cx="91464" cy="972101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  <p:pic>
        <p:nvPicPr>
          <p:cNvPr id="9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r="33656"/>
          <a:stretch>
            <a:fillRect/>
          </a:stretch>
        </p:blipFill>
        <p:spPr>
          <a:xfrm>
            <a:off x="800100" y="1091819"/>
            <a:ext cx="2185988" cy="4267200"/>
          </a:xfrm>
          <a:prstGeom prst="rect">
            <a:avLst/>
          </a:prstGeom>
        </p:spPr>
      </p:pic>
      <p:pic>
        <p:nvPicPr>
          <p:cNvPr id="10" name="Picture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3" r="33323"/>
          <a:stretch>
            <a:fillRect/>
          </a:stretch>
        </p:blipFill>
        <p:spPr>
          <a:xfrm>
            <a:off x="2271530" y="1381973"/>
            <a:ext cx="2185988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5648" y="1810482"/>
            <a:ext cx="3779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en"/>
              </a:rPr>
              <a:t>Admission</a:t>
            </a:r>
          </a:p>
          <a:p>
            <a:r>
              <a:rPr lang="en-US" sz="3200" b="1" dirty="0" smtClean="0">
                <a:latin typeface="Open"/>
              </a:rPr>
              <a:t>is </a:t>
            </a:r>
            <a:r>
              <a:rPr lang="en-US" sz="3200" b="1" dirty="0">
                <a:latin typeface="Open"/>
              </a:rPr>
              <a:t>an ART, </a:t>
            </a:r>
          </a:p>
          <a:p>
            <a:r>
              <a:rPr lang="en-US" sz="3200" b="1" dirty="0">
                <a:latin typeface="Open"/>
              </a:rPr>
              <a:t>not a science</a:t>
            </a:r>
            <a:endParaRPr lang="en-US" sz="2800" b="1" spc="225" dirty="0">
              <a:solidFill>
                <a:schemeClr val="accent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5648" y="3712682"/>
            <a:ext cx="27107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“</a:t>
            </a:r>
            <a:r>
              <a:rPr lang="en-US" altLang="ja-JP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Beauty is being the lone red flower </a:t>
            </a:r>
            <a:r>
              <a:rPr lang="en-US" altLang="ja-JP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in </a:t>
            </a:r>
            <a:r>
              <a:rPr lang="en-US" altLang="ja-JP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a field of yellow.</a:t>
            </a: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”</a:t>
            </a:r>
            <a:r>
              <a:rPr lang="en-US" altLang="ja-JP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ja-JP" sz="1400" dirty="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ja-JP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– </a:t>
            </a:r>
            <a:r>
              <a:rPr lang="en-US" altLang="ja-JP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Andy </a:t>
            </a:r>
            <a:r>
              <a:rPr lang="en-US" altLang="ja-JP" sz="14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MS PGothic" pitchFamily="34" charset="-128"/>
                <a:sym typeface="Wingdings"/>
              </a:rPr>
              <a:t>Warhol</a:t>
            </a:r>
            <a:endParaRPr lang="en-US" altLang="ja-JP" sz="14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MS PGothic" pitchFamily="34" charset="-128"/>
              <a:sym typeface="Wingdings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6135128" y="2759811"/>
            <a:ext cx="45719" cy="1518326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rgbClr val="4F6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7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8524F8-6FC9-154F-A68E-2285181A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365687" y="425961"/>
            <a:ext cx="6446929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WHAT COURSES ARE YOU TAKING?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8" name="Rectangle 17"/>
          <p:cNvSpPr/>
          <p:nvPr/>
        </p:nvSpPr>
        <p:spPr>
          <a:xfrm>
            <a:off x="2414632" y="1243026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12834" y="207872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2414632" y="290458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414632" y="374184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05700" y="1147725"/>
            <a:ext cx="4690232" cy="710642"/>
            <a:chOff x="3925455" y="1191491"/>
            <a:chExt cx="6400799" cy="969818"/>
          </a:xfrm>
        </p:grpSpPr>
        <p:sp>
          <p:nvSpPr>
            <p:cNvPr id="23" name="Rectangle 2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03902" y="1983343"/>
            <a:ext cx="4690232" cy="710642"/>
            <a:chOff x="3925455" y="1191491"/>
            <a:chExt cx="6400799" cy="969818"/>
          </a:xfrm>
        </p:grpSpPr>
        <p:sp>
          <p:nvSpPr>
            <p:cNvPr id="28" name="Rectangle 2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305700" y="2809129"/>
            <a:ext cx="4690232" cy="710642"/>
            <a:chOff x="3925455" y="1191491"/>
            <a:chExt cx="6400799" cy="969818"/>
          </a:xfrm>
        </p:grpSpPr>
        <p:sp>
          <p:nvSpPr>
            <p:cNvPr id="33" name="Rectangle 3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305700" y="3646315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276496" y="1333769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Rigorous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ea typeface="Arial"/>
                <a:sym typeface="Wingdings"/>
              </a:rPr>
              <a:t>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2834" y="457502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2303902" y="4479727"/>
            <a:ext cx="4690232" cy="710642"/>
            <a:chOff x="3925455" y="1191491"/>
            <a:chExt cx="6400799" cy="969818"/>
          </a:xfrm>
        </p:grpSpPr>
        <p:sp>
          <p:nvSpPr>
            <p:cNvPr id="45" name="Rectangle 4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74698" y="1970594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Inspiring 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6496" y="2995173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Stellar 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496" y="3860520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Meaningful 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74698" y="466577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Dynamic 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14632" y="542236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4" name="Group 53"/>
          <p:cNvGrpSpPr/>
          <p:nvPr/>
        </p:nvGrpSpPr>
        <p:grpSpPr>
          <a:xfrm>
            <a:off x="2305700" y="5327067"/>
            <a:ext cx="4690232" cy="710642"/>
            <a:chOff x="3925455" y="1191491"/>
            <a:chExt cx="6400799" cy="969818"/>
          </a:xfrm>
        </p:grpSpPr>
        <p:sp>
          <p:nvSpPr>
            <p:cNvPr id="55" name="Rectangle 5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78294" y="551311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Personal 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6383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09369" y="1814878"/>
            <a:ext cx="4648765" cy="3276075"/>
            <a:chOff x="2182093" y="2049216"/>
            <a:chExt cx="4551214" cy="32073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026E426-3F6E-470E-8952-71697059D303}"/>
                </a:ext>
              </a:extLst>
            </p:cNvPr>
            <p:cNvSpPr/>
            <p:nvPr/>
          </p:nvSpPr>
          <p:spPr>
            <a:xfrm rot="10800000">
              <a:off x="2854036" y="2049216"/>
              <a:ext cx="284018" cy="1603664"/>
            </a:xfrm>
            <a:prstGeom prst="rect">
              <a:avLst/>
            </a:prstGeom>
            <a:solidFill>
              <a:srgbClr val="2F3B6B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4D1E700-2356-42CA-898D-E359B8BD607F}"/>
                </a:ext>
              </a:extLst>
            </p:cNvPr>
            <p:cNvSpPr/>
            <p:nvPr/>
          </p:nvSpPr>
          <p:spPr>
            <a:xfrm>
              <a:off x="2854037" y="2049217"/>
              <a:ext cx="3207327" cy="3207327"/>
            </a:xfrm>
            <a:prstGeom prst="ellipse">
              <a:avLst/>
            </a:prstGeom>
            <a:solidFill>
              <a:srgbClr val="2F3B6B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2456BE6-4F5C-400D-A899-DB85600E712F}"/>
                </a:ext>
              </a:extLst>
            </p:cNvPr>
            <p:cNvSpPr/>
            <p:nvPr/>
          </p:nvSpPr>
          <p:spPr>
            <a:xfrm rot="16200000">
              <a:off x="5453495" y="1337928"/>
              <a:ext cx="284018" cy="2275607"/>
            </a:xfrm>
            <a:prstGeom prst="rect">
              <a:avLst/>
            </a:prstGeom>
            <a:solidFill>
              <a:srgbClr val="3D4C87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1ADC1CD-5B7C-4D3E-B721-133EC425164D}"/>
                </a:ext>
              </a:extLst>
            </p:cNvPr>
            <p:cNvSpPr/>
            <p:nvPr/>
          </p:nvSpPr>
          <p:spPr>
            <a:xfrm>
              <a:off x="3138055" y="2332715"/>
              <a:ext cx="2639291" cy="2640330"/>
            </a:xfrm>
            <a:prstGeom prst="ellipse">
              <a:avLst/>
            </a:prstGeom>
            <a:solidFill>
              <a:srgbClr val="3D4C87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075CA37-BD00-427C-AB95-441C1EA556D6}"/>
                </a:ext>
              </a:extLst>
            </p:cNvPr>
            <p:cNvSpPr/>
            <p:nvPr/>
          </p:nvSpPr>
          <p:spPr>
            <a:xfrm>
              <a:off x="5209309" y="3652880"/>
              <a:ext cx="284018" cy="1603663"/>
            </a:xfrm>
            <a:prstGeom prst="rect">
              <a:avLst/>
            </a:prstGeom>
            <a:solidFill>
              <a:srgbClr val="485A9C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5B0F91F-CAD1-4184-8A6B-4979EA42ABE0}"/>
                </a:ext>
              </a:extLst>
            </p:cNvPr>
            <p:cNvSpPr/>
            <p:nvPr/>
          </p:nvSpPr>
          <p:spPr>
            <a:xfrm>
              <a:off x="3422073" y="2617322"/>
              <a:ext cx="2071254" cy="2071116"/>
            </a:xfrm>
            <a:prstGeom prst="ellipse">
              <a:avLst/>
            </a:prstGeom>
            <a:solidFill>
              <a:srgbClr val="485A9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17DFB85-EA5B-4A45-B223-27679ABFE6E5}"/>
                </a:ext>
              </a:extLst>
            </p:cNvPr>
            <p:cNvSpPr/>
            <p:nvPr/>
          </p:nvSpPr>
          <p:spPr>
            <a:xfrm rot="16200000">
              <a:off x="3177888" y="3124348"/>
              <a:ext cx="284018" cy="2275607"/>
            </a:xfrm>
            <a:prstGeom prst="rect">
              <a:avLst/>
            </a:prstGeom>
            <a:solidFill>
              <a:srgbClr val="6571AA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2178C8C-87A5-44E4-92FE-E4C9E7F9B3CD}"/>
                </a:ext>
              </a:extLst>
            </p:cNvPr>
            <p:cNvSpPr/>
            <p:nvPr/>
          </p:nvSpPr>
          <p:spPr>
            <a:xfrm>
              <a:off x="3706091" y="2901929"/>
              <a:ext cx="1503218" cy="1501902"/>
            </a:xfrm>
            <a:prstGeom prst="ellipse">
              <a:avLst/>
            </a:prstGeom>
            <a:solidFill>
              <a:srgbClr val="6571AA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3472B2-729A-4E08-B4FD-B0ACCEFA097D}"/>
                </a:ext>
              </a:extLst>
            </p:cNvPr>
            <p:cNvSpPr/>
            <p:nvPr/>
          </p:nvSpPr>
          <p:spPr>
            <a:xfrm>
              <a:off x="3990110" y="3185290"/>
              <a:ext cx="935181" cy="935182"/>
            </a:xfrm>
            <a:prstGeom prst="ellipse">
              <a:avLst/>
            </a:prstGeom>
            <a:gradFill>
              <a:gsLst>
                <a:gs pos="0">
                  <a:srgbClr val="F0EEEF"/>
                </a:gs>
                <a:gs pos="50000">
                  <a:srgbClr val="E8E4E6"/>
                </a:gs>
                <a:gs pos="100000">
                  <a:srgbClr val="C1BBBE"/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24" tIns="12862" rIns="25724" bIns="12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6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86" y="3109112"/>
            <a:ext cx="678734" cy="6787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56481" y="2104453"/>
            <a:ext cx="124958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C00000"/>
                </a:solidFill>
                <a:latin typeface="Open"/>
                <a:ea typeface="Montserrat" charset="0"/>
                <a:cs typeface="Montserrat" charset="0"/>
              </a:rPr>
              <a:t>HONORS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95944" y="4870474"/>
            <a:ext cx="112647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C00000"/>
                </a:solidFill>
                <a:latin typeface="Open"/>
                <a:ea typeface="Montserrat" charset="0"/>
                <a:cs typeface="Montserrat" charset="0"/>
              </a:rPr>
              <a:t>IB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325" y="3803947"/>
            <a:ext cx="18656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>
                <a:solidFill>
                  <a:srgbClr val="C00000"/>
                </a:solidFill>
                <a:latin typeface="Open"/>
                <a:ea typeface="Montserrat" charset="0"/>
                <a:cs typeface="Montserrat" charset="0"/>
              </a:rPr>
              <a:t>DUAL ENROLLMENT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81846" y="1765696"/>
            <a:ext cx="112647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>
                <a:solidFill>
                  <a:srgbClr val="C00000"/>
                </a:solidFill>
                <a:latin typeface="Open"/>
                <a:ea typeface="Montserrat" charset="0"/>
                <a:cs typeface="Montserrat" charset="0"/>
              </a:rPr>
              <a:t>AP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859683" y="461868"/>
            <a:ext cx="7458937" cy="4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pPr algn="ctr" defTabSz="1714957">
              <a:lnSpc>
                <a:spcPts val="2776"/>
              </a:lnSpc>
            </a:pPr>
            <a:r>
              <a:rPr lang="en-US" sz="2800" b="1" spc="225" dirty="0">
                <a:solidFill>
                  <a:srgbClr val="BB3744"/>
                </a:solidFill>
                <a:latin typeface="Open"/>
                <a:ea typeface="PT Serif" charset="0"/>
                <a:cs typeface="PT Serif" charset="0"/>
                <a:sym typeface="Bebas Neue" charset="0"/>
              </a:rPr>
              <a:t>RIGOROUS ACADEMIC CURRICULUM</a:t>
            </a:r>
            <a:endParaRPr lang="en-US" sz="2800" b="1" spc="225" dirty="0">
              <a:solidFill>
                <a:srgbClr val="BB3744"/>
              </a:solidFill>
              <a:latin typeface="Open"/>
              <a:ea typeface="PT Serif" charset="0"/>
              <a:cs typeface="PT Serif" charset="0"/>
              <a:sym typeface="Bebas Neue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43202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643488" y="425961"/>
            <a:ext cx="5857024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Open"/>
              </a:rPr>
              <a:t>ADVANCED PLACEMENT EXAMS</a:t>
            </a:r>
            <a:endParaRPr lang="en-US" sz="2800" dirty="0">
              <a:solidFill>
                <a:srgbClr val="BB3744"/>
              </a:solidFill>
              <a:latin typeface="Ope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Content Placeholder 2"/>
          <p:cNvSpPr/>
          <p:nvPr>
            <p:custDataLst>
              <p:tags r:id="rId1"/>
            </p:custDataLst>
          </p:nvPr>
        </p:nvSpPr>
        <p:spPr>
          <a:xfrm>
            <a:off x="338666" y="1532467"/>
            <a:ext cx="5791200" cy="457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  <a:ea typeface="ＭＳ Ｐゴシック" charset="-128"/>
              </a:defRPr>
            </a:lvl5pPr>
          </a:lstStyle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38 AP courses across seven areas:                                                  Math &amp; Computer Science, Sciences, History &amp; Social Science, English, World Languages &amp; Cultures, Arts, and </a:t>
            </a:r>
            <a:r>
              <a:rPr sz="18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Capstone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sz="18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Offered </a:t>
            </a: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once per year in May and scored on                                a 5-point scale, 5 being “extremely well           qualified” and 1 being “no recommendation</a:t>
            </a:r>
            <a:r>
              <a:rPr sz="18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”</a:t>
            </a: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Stand out in the college admission </a:t>
            </a:r>
            <a:r>
              <a:rPr sz="18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process</a:t>
            </a: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Earn college credit and advanced </a:t>
            </a:r>
            <a:r>
              <a:rPr sz="1800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placement</a:t>
            </a: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Open"/>
                <a:sym typeface="Wingdings"/>
              </a:rPr>
              <a:t>Move into upper level courses, more electives, double-major, and study abroad</a:t>
            </a: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Open"/>
              <a:sym typeface="Wingdings"/>
            </a:endParaRPr>
          </a:p>
          <a:p>
            <a:pPr marL="34290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sz="1800" dirty="0">
              <a:latin typeface="Open"/>
            </a:endParaRPr>
          </a:p>
        </p:txBody>
      </p:sp>
      <p:grpSp>
        <p:nvGrpSpPr>
          <p:cNvPr id="35" name="Group 1104"/>
          <p:cNvGrpSpPr>
            <a:grpSpLocks noChangeAspect="1"/>
          </p:cNvGrpSpPr>
          <p:nvPr/>
        </p:nvGrpSpPr>
        <p:grpSpPr>
          <a:xfrm>
            <a:off x="5762625" y="1185873"/>
            <a:ext cx="2971433" cy="4401925"/>
            <a:chOff x="0" y="0"/>
            <a:chExt cx="6591305" cy="9765731"/>
          </a:xfrm>
        </p:grpSpPr>
        <p:grpSp>
          <p:nvGrpSpPr>
            <p:cNvPr id="36" name="Group 1102"/>
            <p:cNvGrpSpPr/>
            <p:nvPr/>
          </p:nvGrpSpPr>
          <p:grpSpPr>
            <a:xfrm>
              <a:off x="0" y="0"/>
              <a:ext cx="6591305" cy="9765731"/>
              <a:chOff x="0" y="0"/>
              <a:chExt cx="6591304" cy="9765730"/>
            </a:xfrm>
          </p:grpSpPr>
          <p:pic>
            <p:nvPicPr>
              <p:cNvPr id="38" name="Mini-iPad-B&amp;W-Mockup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19046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>
                  <a:latin typeface="Calibri Light"/>
                </a:endParaRPr>
              </a:p>
            </p:txBody>
          </p:sp>
        </p:grpSp>
        <p:pic>
          <p:nvPicPr>
            <p:cNvPr id="37" name="placeholder.png"/>
            <p:cNvPicPr/>
            <p:nvPr/>
          </p:nvPicPr>
          <p:blipFill>
            <a:blip r:embed="rId5">
              <a:extLst/>
            </a:blip>
            <a:srcRect l="29020" r="29020"/>
            <a:stretch>
              <a:fillRect/>
            </a:stretch>
          </p:blipFill>
          <p:spPr>
            <a:xfrm>
              <a:off x="337669" y="969500"/>
              <a:ext cx="5911543" cy="792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" name="Picture Placeholder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r="25584"/>
          <a:stretch>
            <a:fillRect/>
          </a:stretch>
        </p:blipFill>
        <p:spPr>
          <a:xfrm>
            <a:off x="5889672" y="1622425"/>
            <a:ext cx="2676525" cy="3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5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366FD-2F87-C242-AB68-F58A1AF7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04"/>
          <a:stretch/>
        </p:blipFill>
        <p:spPr>
          <a:xfrm>
            <a:off x="0" y="5939327"/>
            <a:ext cx="9144000" cy="918672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133926" y="387861"/>
            <a:ext cx="6876149" cy="5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8598" tIns="102897" rIns="68598" bIns="34299" anchor="ctr" anchorCtr="0">
            <a:spAutoFit/>
          </a:bodyPr>
          <a:lstStyle/>
          <a:p>
            <a:r>
              <a:rPr lang="en-US" sz="2800" b="1" dirty="0" smtClean="0">
                <a:solidFill>
                  <a:srgbClr val="BB3744"/>
                </a:solidFill>
                <a:latin typeface="Calibri" panose="020F0502020204030204" pitchFamily="34" charset="0"/>
              </a:rPr>
              <a:t>HOW WELL DO YOUR TEACHERS KNOW YOU?</a:t>
            </a:r>
            <a:endParaRPr lang="en-US" sz="2800" dirty="0">
              <a:solidFill>
                <a:srgbClr val="BB3744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348" y="236321"/>
            <a:ext cx="3753697" cy="102897"/>
          </a:xfrm>
          <a:prstGeom prst="rect">
            <a:avLst/>
          </a:prstGeom>
          <a:solidFill>
            <a:srgbClr val="4F6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8" name="Rectangle 17"/>
          <p:cNvSpPr/>
          <p:nvPr/>
        </p:nvSpPr>
        <p:spPr>
          <a:xfrm>
            <a:off x="2414632" y="1147776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12834" y="198347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2414632" y="2809330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414632" y="3646593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05700" y="1052475"/>
            <a:ext cx="4690232" cy="710642"/>
            <a:chOff x="3925455" y="1191491"/>
            <a:chExt cx="6400799" cy="969818"/>
          </a:xfrm>
        </p:grpSpPr>
        <p:sp>
          <p:nvSpPr>
            <p:cNvPr id="23" name="Rectangle 2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01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03902" y="1888093"/>
            <a:ext cx="4690232" cy="710642"/>
            <a:chOff x="3925455" y="1191491"/>
            <a:chExt cx="6400799" cy="969818"/>
          </a:xfrm>
        </p:grpSpPr>
        <p:sp>
          <p:nvSpPr>
            <p:cNvPr id="28" name="Rectangle 2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02</a:t>
                </a: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BB3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305700" y="2713879"/>
            <a:ext cx="4690232" cy="710642"/>
            <a:chOff x="3925455" y="1191491"/>
            <a:chExt cx="6400799" cy="969818"/>
          </a:xfrm>
        </p:grpSpPr>
        <p:sp>
          <p:nvSpPr>
            <p:cNvPr id="33" name="Rectangle 32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</a:t>
                </a: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305700" y="3551065"/>
            <a:ext cx="4690232" cy="710642"/>
            <a:chOff x="3925455" y="1191491"/>
            <a:chExt cx="6400799" cy="969818"/>
          </a:xfrm>
        </p:grpSpPr>
        <p:sp>
          <p:nvSpPr>
            <p:cNvPr id="38" name="Rectangle 37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04</a:t>
                </a: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276496" y="1238519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Rigorous Academic Curriculum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2834" y="447977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2303902" y="4384477"/>
            <a:ext cx="4690232" cy="710642"/>
            <a:chOff x="3925455" y="1191491"/>
            <a:chExt cx="6400799" cy="969818"/>
          </a:xfrm>
        </p:grpSpPr>
        <p:sp>
          <p:nvSpPr>
            <p:cNvPr id="45" name="Rectangle 4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05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74698" y="1875344"/>
            <a:ext cx="360034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B3744"/>
                </a:solidFill>
                <a:latin typeface="Open"/>
                <a:ea typeface="Arial"/>
                <a:sym typeface="Wingdings"/>
              </a:rPr>
              <a:t>Inspiring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 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Open"/>
                <a:ea typeface="Arial"/>
                <a:sym typeface="Wingdings"/>
              </a:rPr>
              <a:t>Letters of Recommendation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Open"/>
              <a:ea typeface="Arial"/>
              <a:sym typeface="Wingding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6496" y="2899923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Stellar Test Scores 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496" y="3765270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Meaningful Activities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74698" y="457052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Dynamic Essays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14632" y="5327118"/>
            <a:ext cx="4680239" cy="71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4" name="Group 53"/>
          <p:cNvGrpSpPr/>
          <p:nvPr/>
        </p:nvGrpSpPr>
        <p:grpSpPr>
          <a:xfrm>
            <a:off x="2305700" y="5231817"/>
            <a:ext cx="4690232" cy="710642"/>
            <a:chOff x="3925455" y="1191491"/>
            <a:chExt cx="6400799" cy="969818"/>
          </a:xfrm>
        </p:grpSpPr>
        <p:sp>
          <p:nvSpPr>
            <p:cNvPr id="55" name="Rectangle 5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06</a:t>
                </a:r>
                <a:endPara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4D6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78294" y="5417861"/>
            <a:ext cx="360034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buClr>
                <a:srgbClr val="C00000"/>
              </a:buClr>
              <a:buSzTx/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"/>
                <a:ea typeface="Arial"/>
                <a:sym typeface="Wingdings"/>
              </a:rPr>
              <a:t>Personal Interview</a:t>
            </a:r>
            <a:endParaRPr lang="en-US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>
                  <a:lumMod val="50000"/>
                  <a:lumOff val="50000"/>
                </a:schemeClr>
              </a:solidFill>
              <a:latin typeface="Open"/>
              <a:ea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34762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1264</Words>
  <Application>Microsoft Office PowerPoint</Application>
  <PresentationFormat>On-screen Show (4:3)</PresentationFormat>
  <Paragraphs>317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ＭＳ Ｐゴシック</vt:lpstr>
      <vt:lpstr>ＭＳ Ｐゴシック</vt:lpstr>
      <vt:lpstr>SimSun</vt:lpstr>
      <vt:lpstr>Arial</vt:lpstr>
      <vt:lpstr>Bebas Neue</vt:lpstr>
      <vt:lpstr>Calibri</vt:lpstr>
      <vt:lpstr>Calibri Light</vt:lpstr>
      <vt:lpstr>Courier New</vt:lpstr>
      <vt:lpstr>Gill Sans</vt:lpstr>
      <vt:lpstr>Montserrat</vt:lpstr>
      <vt:lpstr>Open</vt:lpstr>
      <vt:lpstr>Open Sans</vt:lpstr>
      <vt:lpstr>PT Serif</vt:lpstr>
      <vt:lpstr>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Callahan</dc:creator>
  <cp:lastModifiedBy>Shana Manzano</cp:lastModifiedBy>
  <cp:revision>33</cp:revision>
  <dcterms:created xsi:type="dcterms:W3CDTF">2019-06-06T20:18:43Z</dcterms:created>
  <dcterms:modified xsi:type="dcterms:W3CDTF">2019-06-13T02:41:14Z</dcterms:modified>
</cp:coreProperties>
</file>